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577" r:id="rId3"/>
    <p:sldId id="601" r:id="rId4"/>
    <p:sldId id="602" r:id="rId5"/>
    <p:sldId id="600" r:id="rId6"/>
    <p:sldId id="603" r:id="rId7"/>
    <p:sldId id="604" r:id="rId8"/>
    <p:sldId id="605" r:id="rId9"/>
    <p:sldId id="606" r:id="rId10"/>
    <p:sldId id="607" r:id="rId11"/>
    <p:sldId id="608" r:id="rId12"/>
    <p:sldId id="609" r:id="rId13"/>
    <p:sldId id="610" r:id="rId14"/>
    <p:sldId id="611" r:id="rId15"/>
    <p:sldId id="612" r:id="rId16"/>
    <p:sldId id="613" r:id="rId17"/>
    <p:sldId id="620" r:id="rId18"/>
    <p:sldId id="614" r:id="rId19"/>
    <p:sldId id="615" r:id="rId20"/>
    <p:sldId id="616" r:id="rId21"/>
    <p:sldId id="617" r:id="rId22"/>
    <p:sldId id="619" r:id="rId23"/>
    <p:sldId id="61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4" clrIdx="0">
    <p:extLst>
      <p:ext uri="{19B8F6BF-5375-455C-9EA6-DF929625EA0E}">
        <p15:presenceInfo xmlns:p15="http://schemas.microsoft.com/office/powerpoint/2012/main" userId="8cf7e19889d069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3" autoAdjust="0"/>
    <p:restoredTop sz="86410" autoAdjust="0"/>
  </p:normalViewPr>
  <p:slideViewPr>
    <p:cSldViewPr snapToGrid="0">
      <p:cViewPr varScale="1">
        <p:scale>
          <a:sx n="71" d="100"/>
          <a:sy n="71" d="100"/>
        </p:scale>
        <p:origin x="235" y="48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第七章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Style &amp; Unit Tet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calculator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AssertionError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 square was not 4!"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AssertionError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"3 square was not 9!"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endParaRPr lang="en-US" altLang="zh-CN" sz="2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262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calculator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AssertionError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 square was not 4!"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AssertionError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"3 square was not 9!"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AssertionError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"-2 square was not 4!"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(-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AssertionError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"-3 square was not 9!"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   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AssertionError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"0 square was not 0!"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         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endParaRPr lang="en-US" altLang="zh-CN" sz="2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3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 err="1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pytest</a:t>
            </a:r>
            <a:endParaRPr lang="en-US" altLang="zh-CN" sz="2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595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calculator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(-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(-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36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36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38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36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修正后，将会给出</a:t>
            </a:r>
            <a:r>
              <a:rPr lang="en-US" altLang="zh-CN" sz="36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pass</a:t>
            </a:r>
          </a:p>
          <a:p>
            <a:pPr marL="0" indent="0">
              <a:buNone/>
            </a:pPr>
            <a:endParaRPr lang="en-US" altLang="zh-CN" sz="36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rgbClr val="FF0000"/>
                </a:solidFill>
                <a:latin typeface="Consolas" panose="020B0609020204030204" pitchFamily="49" charset="0"/>
              </a:rPr>
              <a:t>此外，可以理解为什么我们要写成</a:t>
            </a:r>
            <a:r>
              <a:rPr lang="en-US" altLang="zh-CN" sz="3600" dirty="0">
                <a:solidFill>
                  <a:srgbClr val="FF0000"/>
                </a:solidFill>
                <a:latin typeface="Consolas" panose="020B0609020204030204" pitchFamily="49" charset="0"/>
              </a:rPr>
              <a:t>function</a:t>
            </a:r>
            <a:r>
              <a:rPr lang="zh-CN" altLang="en-US" sz="3600" dirty="0">
                <a:solidFill>
                  <a:srgbClr val="FF0000"/>
                </a:solidFill>
                <a:latin typeface="Consolas" panose="020B0609020204030204" pitchFamily="49" charset="0"/>
              </a:rPr>
              <a:t>，更利于</a:t>
            </a:r>
            <a:r>
              <a:rPr lang="en-US" altLang="zh-CN" sz="3600" dirty="0">
                <a:solidFill>
                  <a:srgbClr val="FF0000"/>
                </a:solidFill>
                <a:latin typeface="Consolas" panose="020B0609020204030204" pitchFamily="49" charset="0"/>
              </a:rPr>
              <a:t>test</a:t>
            </a:r>
          </a:p>
          <a:p>
            <a:pPr marL="0" indent="0">
              <a:buNone/>
            </a:pPr>
            <a:endParaRPr lang="en-US" altLang="zh-CN" sz="36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sz="36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我们还要看到只给出了第一个</a:t>
            </a:r>
            <a:r>
              <a:rPr lang="en-US" altLang="zh-CN" sz="36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assert</a:t>
            </a:r>
          </a:p>
        </p:txBody>
      </p:sp>
    </p:spTree>
    <p:extLst>
      <p:ext uri="{BB962C8B-B14F-4D97-AF65-F5344CB8AC3E}">
        <p14:creationId xmlns:p14="http://schemas.microsoft.com/office/powerpoint/2010/main" val="4118015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calculator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test_positive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test_negative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(-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(-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test_zero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365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raise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当我们想要检测字符怎么办？</a:t>
            </a:r>
            <a:endParaRPr lang="en-US" altLang="zh-CN" sz="2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000" dirty="0">
                <a:solidFill>
                  <a:schemeClr val="tx1"/>
                </a:solidFill>
                <a:latin typeface="Consolas" panose="020B0609020204030204" pitchFamily="49" charset="0"/>
              </a:rPr>
              <a:t>我们回到</a:t>
            </a:r>
            <a:r>
              <a:rPr lang="en-US" altLang="zh-CN" sz="2000" dirty="0">
                <a:solidFill>
                  <a:schemeClr val="tx1"/>
                </a:solidFill>
                <a:latin typeface="Consolas" panose="020B0609020204030204" pitchFamily="49" charset="0"/>
              </a:rPr>
              <a:t>calculator</a:t>
            </a:r>
          </a:p>
          <a:p>
            <a:r>
              <a:rPr lang="zh-CN" altLang="en-US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字符条件会报告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typeerror</a:t>
            </a:r>
            <a:endParaRPr lang="en-US" altLang="zh-CN" sz="2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880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raise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calculatorUT1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pytest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test_positive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test_negative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(-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(-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test_zero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test_str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pytest</a:t>
            </a:r>
            <a:r>
              <a:rPr lang="en-US" altLang="zh-CN" sz="1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.raises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2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TypeError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"cat"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301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raise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Hello.py</a:t>
            </a:r>
          </a:p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"world"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214509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pytest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helloUT3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test_hello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assert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"David"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David"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这是否可以判断？？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811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PEP 8</a:t>
            </a: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altLang="zh-CN" dirty="0">
                <a:solidFill>
                  <a:schemeClr val="tx1"/>
                </a:solidFill>
              </a:rPr>
              <a:t>peps.python.org/pep-0008/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Python enhancement</a:t>
            </a:r>
            <a:r>
              <a:rPr lang="zh-CN" altLang="en-US" dirty="0">
                <a:solidFill>
                  <a:schemeClr val="tx1"/>
                </a:solidFill>
              </a:rPr>
              <a:t> </a:t>
            </a:r>
            <a:r>
              <a:rPr lang="en-US" altLang="zh-CN" dirty="0">
                <a:solidFill>
                  <a:schemeClr val="tx1"/>
                </a:solidFill>
              </a:rPr>
              <a:t>proposal 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1 correct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2 well designed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3 function </a:t>
            </a:r>
          </a:p>
          <a:p>
            <a:r>
              <a:rPr lang="en-US" altLang="zh-CN" b="1" dirty="0">
                <a:solidFill>
                  <a:schemeClr val="tx1"/>
                </a:solidFill>
              </a:rPr>
              <a:t>4 readable</a:t>
            </a:r>
          </a:p>
          <a:p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099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pytest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name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output = hello(name)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(output)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"world"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main()</a:t>
            </a:r>
          </a:p>
        </p:txBody>
      </p:sp>
    </p:spTree>
    <p:extLst>
      <p:ext uri="{BB962C8B-B14F-4D97-AF65-F5344CB8AC3E}">
        <p14:creationId xmlns:p14="http://schemas.microsoft.com/office/powerpoint/2010/main" val="1803410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pytest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helloUT3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test_hello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David"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hello() ==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world"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223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pytest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helloUT3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test_default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hello() ==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world"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test_argument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David"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6388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pytest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helloUT3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test_default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hello() ==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world"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test_argument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name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[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"Hermione"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"Harry"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"Ron"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hello(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668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chemeClr val="tx1"/>
                </a:solidFill>
              </a:rPr>
              <a:t>Pylint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 err="1">
                <a:solidFill>
                  <a:schemeClr val="tx1"/>
                </a:solidFill>
              </a:rPr>
              <a:t>Pycodestyle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black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99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tx1"/>
                </a:solidFill>
              </a:rPr>
              <a:t>Students = {“Hermione”:”Gryffindor”,”Harry”:”Gryffindor”,”Ron”:”Gryffindor”,”Draco”:”Slytherin”}</a:t>
            </a:r>
          </a:p>
          <a:p>
            <a:r>
              <a:rPr lang="en-US" altLang="zh-CN" b="1" dirty="0">
                <a:solidFill>
                  <a:schemeClr val="tx1"/>
                </a:solidFill>
              </a:rPr>
              <a:t>For student in students:</a:t>
            </a:r>
          </a:p>
          <a:p>
            <a:r>
              <a:rPr lang="en-US" altLang="zh-CN" b="1" dirty="0">
                <a:solidFill>
                  <a:schemeClr val="tx1"/>
                </a:solidFill>
              </a:rPr>
              <a:t>  print(student)</a:t>
            </a:r>
          </a:p>
          <a:p>
            <a:r>
              <a:rPr lang="en-US" altLang="zh-CN" b="1" dirty="0">
                <a:solidFill>
                  <a:schemeClr val="tx1"/>
                </a:solidFill>
              </a:rPr>
              <a:t>Students.py</a:t>
            </a:r>
          </a:p>
          <a:p>
            <a:r>
              <a:rPr lang="en-US" altLang="zh-CN" b="1" dirty="0">
                <a:solidFill>
                  <a:schemeClr val="tx1"/>
                </a:solidFill>
              </a:rPr>
              <a:t>Black students.py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33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Unit.test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 square is"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942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Unit.test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 square is"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</a:p>
          <a:p>
            <a:endParaRPr lang="en-US" altLang="zh-CN" sz="2400" dirty="0">
              <a:solidFill>
                <a:srgbClr val="9CDCFE"/>
              </a:solidFill>
              <a:latin typeface="Consolas" panose="020B0609020204030204" pitchFamily="49" charset="0"/>
            </a:endParaRPr>
          </a:p>
          <a:p>
            <a:r>
              <a:rPr lang="en-US" altLang="zh-CN" sz="2400" dirty="0">
                <a:solidFill>
                  <a:srgbClr val="9CDCFE"/>
                </a:solidFill>
                <a:latin typeface="Consolas" panose="020B0609020204030204" pitchFamily="49" charset="0"/>
              </a:rPr>
              <a:t>if __name__ == “__main__”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lvl="1"/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37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Unit.test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calculator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!=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 square was not 4!"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!=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"3 square was not 9!"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680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Unit.test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 square is"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  </a:t>
            </a:r>
            <a:r>
              <a:rPr lang="en-US" altLang="zh-CN" sz="2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修改为</a:t>
            </a:r>
            <a:r>
              <a:rPr lang="en-US" altLang="zh-CN" sz="2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+</a:t>
            </a:r>
          </a:p>
          <a:p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zh-CN" altLang="en-US" sz="2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再次检测</a:t>
            </a:r>
            <a:endParaRPr lang="en-US" altLang="zh-CN" sz="2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为什么只有一个报错？</a:t>
            </a:r>
            <a:endParaRPr lang="en-US" altLang="zh-CN" sz="2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923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assert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calculator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test_square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assert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square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endParaRPr lang="en-US" altLang="zh-CN" sz="2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7910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1093</Words>
  <Application>Microsoft Office PowerPoint</Application>
  <PresentationFormat>宽屏</PresentationFormat>
  <Paragraphs>194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style</vt:lpstr>
      <vt:lpstr>style</vt:lpstr>
      <vt:lpstr>style</vt:lpstr>
      <vt:lpstr>Unit.test</vt:lpstr>
      <vt:lpstr>Unit.test</vt:lpstr>
      <vt:lpstr>Unit.test</vt:lpstr>
      <vt:lpstr>Unit.test</vt:lpstr>
      <vt:lpstr>assert</vt:lpstr>
      <vt:lpstr>assert</vt:lpstr>
      <vt:lpstr>assert</vt:lpstr>
      <vt:lpstr>assert</vt:lpstr>
      <vt:lpstr>assert</vt:lpstr>
      <vt:lpstr>assert</vt:lpstr>
      <vt:lpstr>assert</vt:lpstr>
      <vt:lpstr>raise</vt:lpstr>
      <vt:lpstr>raise</vt:lpstr>
      <vt:lpstr>raise</vt:lpstr>
      <vt:lpstr>pytest</vt:lpstr>
      <vt:lpstr>pytest</vt:lpstr>
      <vt:lpstr>pytest</vt:lpstr>
      <vt:lpstr>pytest</vt:lpstr>
      <vt:lpstr>pytest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 </cp:lastModifiedBy>
  <cp:revision>222</cp:revision>
  <dcterms:created xsi:type="dcterms:W3CDTF">2015-05-05T08:02:00Z</dcterms:created>
  <dcterms:modified xsi:type="dcterms:W3CDTF">2023-05-04T15:03:08Z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