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256" r:id="rId2"/>
    <p:sldId id="264" r:id="rId3"/>
    <p:sldId id="449" r:id="rId4"/>
    <p:sldId id="475" r:id="rId5"/>
    <p:sldId id="298" r:id="rId6"/>
    <p:sldId id="450" r:id="rId7"/>
    <p:sldId id="451" r:id="rId8"/>
    <p:sldId id="297" r:id="rId9"/>
    <p:sldId id="299" r:id="rId10"/>
    <p:sldId id="476" r:id="rId11"/>
    <p:sldId id="477" r:id="rId12"/>
    <p:sldId id="459" r:id="rId13"/>
    <p:sldId id="460" r:id="rId14"/>
    <p:sldId id="461" r:id="rId15"/>
    <p:sldId id="275" r:id="rId16"/>
    <p:sldId id="332" r:id="rId17"/>
    <p:sldId id="333" r:id="rId18"/>
    <p:sldId id="480" r:id="rId19"/>
    <p:sldId id="481" r:id="rId20"/>
    <p:sldId id="334" r:id="rId21"/>
    <p:sldId id="335" r:id="rId22"/>
    <p:sldId id="337" r:id="rId23"/>
    <p:sldId id="338" r:id="rId24"/>
    <p:sldId id="391" r:id="rId25"/>
    <p:sldId id="392" r:id="rId26"/>
    <p:sldId id="393" r:id="rId27"/>
    <p:sldId id="339" r:id="rId28"/>
    <p:sldId id="280" r:id="rId29"/>
    <p:sldId id="281" r:id="rId30"/>
    <p:sldId id="282" r:id="rId31"/>
    <p:sldId id="283" r:id="rId32"/>
    <p:sldId id="478" r:id="rId33"/>
    <p:sldId id="285" r:id="rId34"/>
    <p:sldId id="302" r:id="rId35"/>
    <p:sldId id="399" r:id="rId36"/>
    <p:sldId id="306" r:id="rId37"/>
    <p:sldId id="308" r:id="rId38"/>
    <p:sldId id="291" r:id="rId39"/>
    <p:sldId id="395" r:id="rId40"/>
    <p:sldId id="479" r:id="rId41"/>
    <p:sldId id="263"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7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2642"/>
    <a:srgbClr val="B01F3C"/>
    <a:srgbClr val="B52E49"/>
    <a:srgbClr val="A50021"/>
    <a:srgbClr val="CC0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878" autoAdjust="0"/>
    <p:restoredTop sz="86374" autoAdjust="0"/>
  </p:normalViewPr>
  <p:slideViewPr>
    <p:cSldViewPr snapToGrid="0">
      <p:cViewPr varScale="1">
        <p:scale>
          <a:sx n="82" d="100"/>
          <a:sy n="82" d="100"/>
        </p:scale>
        <p:origin x="324" y="84"/>
      </p:cViewPr>
      <p:guideLst>
        <p:guide orient="horz" pos="2160"/>
        <p:guide pos="3796"/>
      </p:guideLst>
    </p:cSldViewPr>
  </p:slideViewPr>
  <p:outlineViewPr>
    <p:cViewPr>
      <p:scale>
        <a:sx n="33" d="100"/>
        <a:sy n="33" d="100"/>
      </p:scale>
      <p:origin x="0" y="-188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5E567B-589F-47EF-8146-7728EB4A57E4}" type="datetimeFigureOut">
              <a:rPr lang="zh-CN" altLang="en-US" smtClean="0"/>
              <a:t>2024/9/4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8F38C5-007F-4E26-8E57-C146B423F395}" type="slidenum">
              <a:rPr lang="zh-CN" altLang="en-US" smtClean="0"/>
              <a:t>‹#›</a:t>
            </a:fld>
            <a:endParaRPr lang="zh-CN" altLang="en-US"/>
          </a:p>
        </p:txBody>
      </p:sp>
    </p:spTree>
    <p:extLst>
      <p:ext uri="{BB962C8B-B14F-4D97-AF65-F5344CB8AC3E}">
        <p14:creationId xmlns:p14="http://schemas.microsoft.com/office/powerpoint/2010/main" val="1249817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同学们，大家好，非常欢迎大家来到</a:t>
            </a:r>
            <a:r>
              <a:rPr lang="en-US" altLang="zh-CN" dirty="0"/>
              <a:t>Python</a:t>
            </a:r>
            <a:r>
              <a:rPr lang="zh-CN" altLang="en-US" dirty="0"/>
              <a:t>课程的课堂中，大家选择学习</a:t>
            </a:r>
            <a:r>
              <a:rPr lang="en-US" altLang="zh-CN" dirty="0"/>
              <a:t>Python</a:t>
            </a:r>
            <a:r>
              <a:rPr lang="zh-CN" altLang="en-US" baseline="0" dirty="0"/>
              <a:t>这门课程肯定是非常看好大数据的前景，大数据无疑是当今社会的时代关注热点和信息技术高地，尤其是高级知识分子和大学生群体更是从中看到了新的社会创新动力甚至是新的技术革命。而</a:t>
            </a:r>
            <a:r>
              <a:rPr lang="en-US" altLang="zh-CN" baseline="0" dirty="0"/>
              <a:t>python</a:t>
            </a:r>
            <a:r>
              <a:rPr lang="zh-CN" altLang="en-US" baseline="0" dirty="0"/>
              <a:t>语言是贯穿大数据方向的有力工具，在系统学习大数据专业知识时，大数据方向的每一门专业课都要用到</a:t>
            </a:r>
            <a:r>
              <a:rPr lang="en-US" altLang="zh-CN" baseline="0" dirty="0"/>
              <a:t>python</a:t>
            </a:r>
            <a:r>
              <a:rPr lang="zh-CN" altLang="en-US" baseline="0" dirty="0"/>
              <a:t>；在今后从事大数据相关工作时，</a:t>
            </a:r>
            <a:r>
              <a:rPr lang="en-US" altLang="zh-CN" baseline="0" dirty="0"/>
              <a:t>python</a:t>
            </a:r>
            <a:r>
              <a:rPr lang="zh-CN" altLang="en-US" baseline="0" dirty="0"/>
              <a:t>是不可或缺的工具。</a:t>
            </a:r>
            <a:endParaRPr lang="en-US" altLang="zh-CN" baseline="0" dirty="0"/>
          </a:p>
          <a:p>
            <a:r>
              <a:rPr lang="zh-CN" altLang="en-US" baseline="0" dirty="0"/>
              <a:t>    由此可以看出</a:t>
            </a:r>
            <a:r>
              <a:rPr lang="en-US" altLang="zh-CN" baseline="0" dirty="0"/>
              <a:t>python</a:t>
            </a:r>
            <a:r>
              <a:rPr lang="zh-CN" altLang="en-US" baseline="0" dirty="0"/>
              <a:t>语言的重要性，因此，如果您没有学好</a:t>
            </a:r>
            <a:r>
              <a:rPr lang="en-US" altLang="zh-CN" baseline="0" dirty="0"/>
              <a:t>python</a:t>
            </a:r>
            <a:r>
              <a:rPr lang="zh-CN" altLang="en-US" baseline="0" dirty="0"/>
              <a:t>，您只有两条路可以选择，一是改行，二师重新再学一遍，所以务必重视</a:t>
            </a:r>
            <a:r>
              <a:rPr lang="en-US" altLang="zh-CN" baseline="0" dirty="0"/>
              <a:t>python</a:t>
            </a:r>
            <a:r>
              <a:rPr lang="zh-CN" altLang="en-US" baseline="0" dirty="0"/>
              <a:t>的学习。</a:t>
            </a:r>
            <a:endParaRPr lang="zh-CN" altLang="en-US" dirty="0"/>
          </a:p>
          <a:p>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接下来我们来看看本门课程的学习目标</a:t>
            </a:r>
            <a:endParaRPr lang="en-US" altLang="zh-CN" dirty="0"/>
          </a:p>
          <a:p>
            <a:r>
              <a:rPr lang="zh-CN" altLang="en-US" dirty="0"/>
              <a:t>本门课程的学习目标是：学会编程，请注意，我说的不是学会</a:t>
            </a:r>
            <a:r>
              <a:rPr lang="en-US" altLang="zh-CN" dirty="0"/>
              <a:t>python</a:t>
            </a:r>
            <a:r>
              <a:rPr lang="zh-CN" altLang="en-US" dirty="0"/>
              <a:t>，而是学会编程。学会编程不仅需要大家学会</a:t>
            </a:r>
            <a:r>
              <a:rPr lang="en-US" altLang="zh-CN" dirty="0"/>
              <a:t>python</a:t>
            </a:r>
            <a:r>
              <a:rPr lang="zh-CN" altLang="en-US" dirty="0"/>
              <a:t>的相关知识点，而且要求大家掌握</a:t>
            </a:r>
            <a:r>
              <a:rPr lang="en-US" altLang="zh-CN" dirty="0"/>
              <a:t>python</a:t>
            </a:r>
            <a:r>
              <a:rPr lang="zh-CN" altLang="en-US" dirty="0"/>
              <a:t>语言的特性、熟练掌握各个知识点的灵活运用、并且学会</a:t>
            </a:r>
            <a:r>
              <a:rPr lang="en-US" altLang="zh-CN" dirty="0"/>
              <a:t>python</a:t>
            </a:r>
            <a:r>
              <a:rPr lang="zh-CN" altLang="en-US" dirty="0"/>
              <a:t>编程的解题思维，着重培养大家对分析问题、解决问题的能力。</a:t>
            </a:r>
            <a:endParaRPr lang="en-US" altLang="zh-CN" dirty="0"/>
          </a:p>
          <a:p>
            <a:r>
              <a:rPr lang="zh-CN" altLang="en-US" dirty="0"/>
              <a:t>希望大家对咱们这个学习目标要达成共识</a:t>
            </a:r>
          </a:p>
        </p:txBody>
      </p:sp>
      <p:sp>
        <p:nvSpPr>
          <p:cNvPr id="4" name="灯片编号占位符 3"/>
          <p:cNvSpPr>
            <a:spLocks noGrp="1"/>
          </p:cNvSpPr>
          <p:nvPr>
            <p:ph type="sldNum" sz="quarter" idx="10"/>
          </p:nvPr>
        </p:nvSpPr>
        <p:spPr/>
        <p:txBody>
          <a:bodyPr/>
          <a:lstStyle/>
          <a:p>
            <a:fld id="{DB3D05C8-C93E-4165-8D01-73CB4DDAB824}" type="slidenum">
              <a:rPr lang="zh-CN" altLang="en-US" smtClean="0"/>
              <a:pPr/>
              <a:t>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说清楚了课程的学习目标后，咱们来看看</a:t>
            </a:r>
            <a:r>
              <a:rPr lang="en-US" altLang="zh-CN" dirty="0"/>
              <a:t>python</a:t>
            </a:r>
            <a:r>
              <a:rPr lang="zh-CN" altLang="en-US" dirty="0"/>
              <a:t>编程语言这门课程的核心</a:t>
            </a:r>
            <a:endParaRPr lang="en-US" altLang="zh-CN" dirty="0"/>
          </a:p>
          <a:p>
            <a:r>
              <a:rPr lang="zh-CN" altLang="en-US" dirty="0"/>
              <a:t>本门课程咱们主要的教学内容可以分成两个模块：</a:t>
            </a:r>
            <a:endParaRPr lang="en-US" altLang="zh-CN" dirty="0"/>
          </a:p>
          <a:p>
            <a:r>
              <a:rPr lang="en-US" altLang="zh-CN" dirty="0"/>
              <a:t>1</a:t>
            </a:r>
            <a:r>
              <a:rPr lang="zh-CN" altLang="en-US" dirty="0"/>
              <a:t>、如何使用</a:t>
            </a:r>
            <a:r>
              <a:rPr lang="en-US" altLang="zh-CN" dirty="0"/>
              <a:t>python</a:t>
            </a:r>
            <a:r>
              <a:rPr lang="zh-CN" altLang="en-US" dirty="0"/>
              <a:t>表达计算，在这个模块的学习中呢，我们注重介绍分支、循环、函数和算法</a:t>
            </a:r>
            <a:endParaRPr lang="en-US" altLang="zh-CN" dirty="0"/>
          </a:p>
          <a:p>
            <a:r>
              <a:rPr lang="en-US" altLang="zh-CN" dirty="0"/>
              <a:t>2</a:t>
            </a:r>
            <a:r>
              <a:rPr lang="zh-CN" altLang="en-US" dirty="0"/>
              <a:t>、如何使用</a:t>
            </a:r>
            <a:r>
              <a:rPr lang="en-US" altLang="zh-CN" dirty="0"/>
              <a:t>python</a:t>
            </a:r>
            <a:r>
              <a:rPr lang="zh-CN" altLang="en-US" dirty="0"/>
              <a:t>表达数据，在这个模块的学习中，我们主要介绍</a:t>
            </a:r>
            <a:r>
              <a:rPr lang="en-US" altLang="zh-CN" dirty="0"/>
              <a:t>python</a:t>
            </a:r>
            <a:r>
              <a:rPr lang="zh-CN" altLang="en-US" dirty="0"/>
              <a:t>的数据类型，例如数字类型、列表、字典、元组等，还有最重要的类</a:t>
            </a:r>
            <a:endParaRPr lang="en-US" altLang="zh-CN" dirty="0"/>
          </a:p>
          <a:p>
            <a:r>
              <a:rPr lang="zh-CN" altLang="en-US" dirty="0"/>
              <a:t>总体而言就是数据的表示和数据的处理</a:t>
            </a:r>
            <a:endParaRPr lang="en-US" altLang="zh-CN" dirty="0"/>
          </a:p>
        </p:txBody>
      </p:sp>
      <p:sp>
        <p:nvSpPr>
          <p:cNvPr id="4" name="灯片编号占位符 3"/>
          <p:cNvSpPr>
            <a:spLocks noGrp="1"/>
          </p:cNvSpPr>
          <p:nvPr>
            <p:ph type="sldNum" sz="quarter" idx="10"/>
          </p:nvPr>
        </p:nvSpPr>
        <p:spPr/>
        <p:txBody>
          <a:bodyPr/>
          <a:lstStyle/>
          <a:p>
            <a:fld id="{DB3D05C8-C93E-4165-8D01-73CB4DDAB824}" type="slidenum">
              <a:rPr lang="zh-CN" altLang="en-US" smtClean="0"/>
              <a:pPr/>
              <a:t>7</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78F38C5-007F-4E26-8E57-C146B423F395}" type="slidenum">
              <a:rPr lang="zh-CN" altLang="en-US" smtClean="0"/>
              <a:t>9</a:t>
            </a:fld>
            <a:endParaRPr lang="zh-CN" altLang="en-US"/>
          </a:p>
        </p:txBody>
      </p:sp>
    </p:spTree>
    <p:extLst>
      <p:ext uri="{BB962C8B-B14F-4D97-AF65-F5344CB8AC3E}">
        <p14:creationId xmlns:p14="http://schemas.microsoft.com/office/powerpoint/2010/main" val="505666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其次是简洁，</a:t>
            </a:r>
            <a:r>
              <a:rPr lang="en-US" altLang="zh-CN" dirty="0" err="1"/>
              <a:t>ppt</a:t>
            </a:r>
            <a:r>
              <a:rPr lang="zh-CN" altLang="en-US" dirty="0"/>
              <a:t>中展示了</a:t>
            </a:r>
            <a:r>
              <a:rPr lang="en-US" altLang="zh-CN" dirty="0"/>
              <a:t>python</a:t>
            </a:r>
            <a:r>
              <a:rPr lang="zh-CN" altLang="en-US" dirty="0"/>
              <a:t>语言和</a:t>
            </a:r>
            <a:r>
              <a:rPr lang="en-US" altLang="zh-CN" dirty="0"/>
              <a:t>Java</a:t>
            </a:r>
            <a:r>
              <a:rPr lang="zh-CN" altLang="en-US" dirty="0"/>
              <a:t>语言实现输出“</a:t>
            </a:r>
            <a:r>
              <a:rPr lang="en-US" altLang="zh-CN" sz="1200" kern="1200" dirty="0">
                <a:solidFill>
                  <a:schemeClr val="tx1">
                    <a:lumMod val="65000"/>
                    <a:lumOff val="35000"/>
                  </a:schemeClr>
                </a:solidFill>
                <a:effectLst/>
                <a:latin typeface="微软雅黑" panose="020B0503020204020204" charset="-122"/>
                <a:ea typeface="微软雅黑" panose="020B0503020204020204" charset="-122"/>
                <a:cs typeface="+mn-cs"/>
              </a:rPr>
              <a:t>Hello</a:t>
            </a:r>
            <a:r>
              <a:rPr lang="zh-CN" altLang="en-US" sz="1200" kern="1200" dirty="0">
                <a:solidFill>
                  <a:schemeClr val="tx1">
                    <a:lumMod val="65000"/>
                    <a:lumOff val="35000"/>
                  </a:schemeClr>
                </a:solidFill>
                <a:effectLst/>
                <a:latin typeface="微软雅黑" panose="020B0503020204020204" charset="-122"/>
                <a:ea typeface="微软雅黑" panose="020B0503020204020204" charset="-122"/>
                <a:cs typeface="+mn-cs"/>
              </a:rPr>
              <a:t>，</a:t>
            </a:r>
            <a:r>
              <a:rPr lang="en-US" altLang="zh-CN" sz="1200" kern="1200" dirty="0">
                <a:solidFill>
                  <a:schemeClr val="tx1">
                    <a:lumMod val="65000"/>
                    <a:lumOff val="35000"/>
                  </a:schemeClr>
                </a:solidFill>
                <a:effectLst/>
                <a:latin typeface="微软雅黑" panose="020B0503020204020204" charset="-122"/>
                <a:ea typeface="微软雅黑" panose="020B0503020204020204" charset="-122"/>
                <a:cs typeface="+mn-cs"/>
              </a:rPr>
              <a:t>World</a:t>
            </a:r>
            <a:r>
              <a:rPr lang="zh-CN" altLang="en-US" sz="1200" kern="1200" dirty="0">
                <a:solidFill>
                  <a:schemeClr val="tx1">
                    <a:lumMod val="65000"/>
                    <a:lumOff val="35000"/>
                  </a:schemeClr>
                </a:solidFill>
                <a:effectLst/>
                <a:latin typeface="微软雅黑" panose="020B0503020204020204" charset="-122"/>
                <a:ea typeface="微软雅黑" panose="020B0503020204020204" charset="-122"/>
                <a:cs typeface="+mn-cs"/>
              </a:rPr>
              <a:t>！</a:t>
            </a:r>
            <a:r>
              <a:rPr lang="zh-CN" altLang="en-US" dirty="0"/>
              <a:t>”字符串的方式，明显</a:t>
            </a:r>
            <a:r>
              <a:rPr lang="en-US" altLang="zh-CN" dirty="0"/>
              <a:t>python</a:t>
            </a:r>
            <a:r>
              <a:rPr lang="zh-CN" altLang="en-US" dirty="0"/>
              <a:t>的代码量少了很多，但是实现了相同的功能，这也是</a:t>
            </a:r>
            <a:r>
              <a:rPr lang="en-US" altLang="zh-CN" dirty="0"/>
              <a:t>python</a:t>
            </a:r>
            <a:r>
              <a:rPr lang="zh-CN" altLang="en-US" dirty="0"/>
              <a:t>比较受欢迎的一个重要原因</a:t>
            </a:r>
          </a:p>
        </p:txBody>
      </p:sp>
      <p:sp>
        <p:nvSpPr>
          <p:cNvPr id="4" name="灯片编号占位符 3"/>
          <p:cNvSpPr>
            <a:spLocks noGrp="1"/>
          </p:cNvSpPr>
          <p:nvPr>
            <p:ph type="sldNum" sz="quarter" idx="10"/>
          </p:nvPr>
        </p:nvSpPr>
        <p:spPr/>
        <p:txBody>
          <a:bodyPr/>
          <a:lstStyle/>
          <a:p>
            <a:fld id="{DB3D05C8-C93E-4165-8D01-73CB4DDAB824}" type="slidenum">
              <a:rPr lang="zh-CN" altLang="en-US" smtClean="0"/>
              <a:pPr/>
              <a:t>13</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再者就是</a:t>
            </a:r>
            <a:r>
              <a:rPr lang="en-US" altLang="zh-CN" dirty="0"/>
              <a:t>python</a:t>
            </a:r>
            <a:r>
              <a:rPr lang="zh-CN" altLang="en-US" dirty="0"/>
              <a:t>拥有比较强大的社区和生态，拥有大量的资料和代码、大量的开源库和大数据相关的资源尤其的丰富，这点为</a:t>
            </a:r>
            <a:r>
              <a:rPr lang="en-US" altLang="zh-CN" dirty="0"/>
              <a:t>python</a:t>
            </a:r>
            <a:r>
              <a:rPr lang="zh-CN" altLang="en-US" dirty="0"/>
              <a:t>提供非常优越的条件</a:t>
            </a:r>
          </a:p>
        </p:txBody>
      </p:sp>
      <p:sp>
        <p:nvSpPr>
          <p:cNvPr id="4" name="灯片编号占位符 3"/>
          <p:cNvSpPr>
            <a:spLocks noGrp="1"/>
          </p:cNvSpPr>
          <p:nvPr>
            <p:ph type="sldNum" sz="quarter" idx="10"/>
          </p:nvPr>
        </p:nvSpPr>
        <p:spPr/>
        <p:txBody>
          <a:bodyPr/>
          <a:lstStyle/>
          <a:p>
            <a:fld id="{DB3D05C8-C93E-4165-8D01-73CB4DDAB824}" type="slidenum">
              <a:rPr lang="zh-CN" altLang="en-US" smtClean="0"/>
              <a:pPr/>
              <a:t>14</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78F38C5-007F-4E26-8E57-C146B423F395}" type="slidenum">
              <a:rPr lang="zh-CN" altLang="en-US" smtClean="0"/>
              <a:t>15</a:t>
            </a:fld>
            <a:endParaRPr lang="zh-CN" altLang="en-US"/>
          </a:p>
        </p:txBody>
      </p:sp>
    </p:spTree>
    <p:extLst>
      <p:ext uri="{BB962C8B-B14F-4D97-AF65-F5344CB8AC3E}">
        <p14:creationId xmlns:p14="http://schemas.microsoft.com/office/powerpoint/2010/main" val="3883259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2024/9/4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30700" y="557626"/>
            <a:ext cx="10515600" cy="741785"/>
          </a:xfrm>
        </p:spPr>
        <p:txBody>
          <a:bodyPr/>
          <a:lstStyle>
            <a:lvl1pPr>
              <a:defRPr b="1">
                <a:solidFill>
                  <a:schemeClr val="tx1">
                    <a:lumMod val="65000"/>
                    <a:lumOff val="35000"/>
                  </a:schemeClr>
                </a:solidFill>
                <a:latin typeface="宋体" panose="02010600030101010101" pitchFamily="2" charset="-122"/>
                <a:ea typeface="宋体" panose="02010600030101010101" pitchFamily="2" charset="-122"/>
              </a:defRPr>
            </a:lvl1pPr>
          </a:lstStyle>
          <a:p>
            <a:r>
              <a:rPr lang="zh-CN" altLang="en-US" dirty="0"/>
              <a:t>单击此处编辑母版标题样式</a:t>
            </a:r>
          </a:p>
        </p:txBody>
      </p:sp>
      <p:sp>
        <p:nvSpPr>
          <p:cNvPr id="3" name="内容占位符 2"/>
          <p:cNvSpPr>
            <a:spLocks noGrp="1"/>
          </p:cNvSpPr>
          <p:nvPr>
            <p:ph idx="1"/>
          </p:nvPr>
        </p:nvSpPr>
        <p:spPr>
          <a:xfrm>
            <a:off x="934450" y="1546500"/>
            <a:ext cx="10515600" cy="4719546"/>
          </a:xfrm>
        </p:spPr>
        <p:txBody>
          <a:bodyPr/>
          <a:lstStyle>
            <a:lvl1pPr>
              <a:lnSpc>
                <a:spcPct val="120000"/>
              </a:lnSpc>
              <a:defRPr sz="3200">
                <a:solidFill>
                  <a:schemeClr val="tx1">
                    <a:lumMod val="65000"/>
                    <a:lumOff val="35000"/>
                  </a:schemeClr>
                </a:solidFill>
                <a:latin typeface="微软雅黑" panose="020B0503020204020204" charset="-122"/>
                <a:ea typeface="微软雅黑" panose="020B0503020204020204" charset="-122"/>
              </a:defRPr>
            </a:lvl1pPr>
            <a:lvl2pPr>
              <a:lnSpc>
                <a:spcPct val="120000"/>
              </a:lnSpc>
              <a:defRPr sz="2800">
                <a:solidFill>
                  <a:schemeClr val="tx1">
                    <a:lumMod val="65000"/>
                    <a:lumOff val="35000"/>
                  </a:schemeClr>
                </a:solidFill>
                <a:latin typeface="微软雅黑" panose="020B0503020204020204" charset="-122"/>
                <a:ea typeface="微软雅黑" panose="020B0503020204020204" charset="-122"/>
              </a:defRPr>
            </a:lvl2pPr>
            <a:lvl3pPr>
              <a:lnSpc>
                <a:spcPct val="120000"/>
              </a:lnSpc>
              <a:defRPr sz="2400">
                <a:solidFill>
                  <a:schemeClr val="tx1">
                    <a:lumMod val="65000"/>
                    <a:lumOff val="35000"/>
                  </a:schemeClr>
                </a:solidFill>
                <a:latin typeface="微软雅黑" panose="020B0503020204020204" charset="-122"/>
                <a:ea typeface="微软雅黑" panose="020B0503020204020204" charset="-122"/>
              </a:defRPr>
            </a:lvl3pPr>
            <a:lvl4pPr>
              <a:lnSpc>
                <a:spcPct val="100000"/>
              </a:lnSpc>
              <a:defRPr sz="2000">
                <a:solidFill>
                  <a:schemeClr val="tx1">
                    <a:lumMod val="65000"/>
                    <a:lumOff val="35000"/>
                  </a:schemeClr>
                </a:solidFill>
                <a:latin typeface="微软雅黑" panose="020B0503020204020204" charset="-122"/>
                <a:ea typeface="微软雅黑" panose="020B0503020204020204" charset="-122"/>
              </a:defRPr>
            </a:lvl4pPr>
            <a:lvl5pPr>
              <a:lnSpc>
                <a:spcPct val="100000"/>
              </a:lnSpc>
              <a:defRPr sz="2000">
                <a:solidFill>
                  <a:schemeClr val="tx1">
                    <a:lumMod val="65000"/>
                    <a:lumOff val="35000"/>
                  </a:schemeClr>
                </a:solidFill>
                <a:latin typeface="微软雅黑" panose="020B0503020204020204" charset="-122"/>
                <a:ea typeface="微软雅黑" panose="020B050302020402020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2024/9/4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cxnSp>
        <p:nvCxnSpPr>
          <p:cNvPr id="7" name="直接连接符 6"/>
          <p:cNvCxnSpPr/>
          <p:nvPr userDrawn="1"/>
        </p:nvCxnSpPr>
        <p:spPr>
          <a:xfrm>
            <a:off x="972150" y="1411941"/>
            <a:ext cx="9386047" cy="158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D997B5FA-0921-464F-AAE1-844C04324D75}" type="datetimeFigureOut">
              <a:rPr lang="zh-CN" altLang="en-US" smtClean="0"/>
              <a:t>2024/9/4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2024/9/4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
        <p:nvSpPr>
          <p:cNvPr id="16" name="矩形 15"/>
          <p:cNvSpPr/>
          <p:nvPr userDrawn="1"/>
        </p:nvSpPr>
        <p:spPr>
          <a:xfrm>
            <a:off x="-4445" y="-3175"/>
            <a:ext cx="6901180" cy="12827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userDrawn="1"/>
        </p:nvSpPr>
        <p:spPr>
          <a:xfrm>
            <a:off x="-4445" y="125095"/>
            <a:ext cx="6901815" cy="144145"/>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userDrawn="1"/>
        </p:nvSpPr>
        <p:spPr>
          <a:xfrm>
            <a:off x="-4445" y="269240"/>
            <a:ext cx="6901180" cy="144145"/>
          </a:xfrm>
          <a:prstGeom prst="rect">
            <a:avLst/>
          </a:prstGeom>
          <a:solidFill>
            <a:srgbClr val="A50021">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 name="图片 50" descr="瑞翼教育（红灰版）"/>
          <p:cNvPicPr>
            <a:picLocks noChangeAspect="1"/>
          </p:cNvPicPr>
          <p:nvPr userDrawn="1"/>
        </p:nvPicPr>
        <p:blipFill>
          <a:blip r:embed="rId5"/>
          <a:stretch>
            <a:fillRect/>
          </a:stretch>
        </p:blipFill>
        <p:spPr>
          <a:xfrm>
            <a:off x="9236710" y="41275"/>
            <a:ext cx="1787525" cy="403225"/>
          </a:xfrm>
          <a:prstGeom prst="rect">
            <a:avLst/>
          </a:prstGeom>
        </p:spPr>
      </p:pic>
      <p:grpSp>
        <p:nvGrpSpPr>
          <p:cNvPr id="37" name="组合 36"/>
          <p:cNvGrpSpPr/>
          <p:nvPr userDrawn="1"/>
        </p:nvGrpSpPr>
        <p:grpSpPr>
          <a:xfrm>
            <a:off x="11423015" y="-3175"/>
            <a:ext cx="797560" cy="422275"/>
            <a:chOff x="-7" y="-6"/>
            <a:chExt cx="1256" cy="665"/>
          </a:xfrm>
        </p:grpSpPr>
        <p:sp>
          <p:nvSpPr>
            <p:cNvPr id="10" name="矩形 9"/>
            <p:cNvSpPr/>
            <p:nvPr userDrawn="1"/>
          </p:nvSpPr>
          <p:spPr>
            <a:xfrm>
              <a:off x="-6" y="-6"/>
              <a:ext cx="1255" cy="202"/>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7" y="196"/>
              <a:ext cx="1247" cy="227"/>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a:off x="-6" y="423"/>
              <a:ext cx="1255" cy="236"/>
            </a:xfrm>
            <a:prstGeom prst="rect">
              <a:avLst/>
            </a:prstGeom>
            <a:solidFill>
              <a:srgbClr val="B226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descr="红色SUGON"/>
          <p:cNvPicPr>
            <a:picLocks noChangeAspect="1"/>
          </p:cNvPicPr>
          <p:nvPr userDrawn="1"/>
        </p:nvPicPr>
        <p:blipFill>
          <a:blip r:embed="rId6"/>
          <a:stretch>
            <a:fillRect/>
          </a:stretch>
        </p:blipFill>
        <p:spPr>
          <a:xfrm>
            <a:off x="7284085" y="-149225"/>
            <a:ext cx="1757680" cy="77152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4.png"/><Relationship Id="rId4" Type="http://schemas.openxmlformats.org/officeDocument/2006/relationships/tags" Target="../tags/tag4.xm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127.0.0.1:8000/"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127.0.0.1:8000/custom-pag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www.python.or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jetbrains.com/pycharm/"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0.xml"/><Relationship Id="rId7"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PA_任意多边形 19"/>
          <p:cNvSpPr/>
          <p:nvPr>
            <p:custDataLst>
              <p:tags r:id="rId1"/>
            </p:custDataLst>
          </p:nvPr>
        </p:nvSpPr>
        <p:spPr>
          <a:xfrm>
            <a:off x="0" y="-117614"/>
            <a:ext cx="12192000" cy="3416893"/>
          </a:xfrm>
          <a:custGeom>
            <a:avLst/>
            <a:gdLst>
              <a:gd name="connsiteX0" fmla="*/ 0 w 11644590"/>
              <a:gd name="connsiteY0" fmla="*/ 0 h 3139633"/>
              <a:gd name="connsiteX1" fmla="*/ 11644590 w 11644590"/>
              <a:gd name="connsiteY1" fmla="*/ 0 h 3139633"/>
              <a:gd name="connsiteX2" fmla="*/ 3048000 w 11644590"/>
              <a:gd name="connsiteY2" fmla="*/ 3139633 h 3139633"/>
              <a:gd name="connsiteX3" fmla="*/ 0 w 11644590"/>
              <a:gd name="connsiteY3" fmla="*/ 1605195 h 3139633"/>
              <a:gd name="connsiteX4" fmla="*/ 0 w 11644590"/>
              <a:gd name="connsiteY4" fmla="*/ 0 h 3139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44590" h="3139633">
                <a:moveTo>
                  <a:pt x="0" y="0"/>
                </a:moveTo>
                <a:lnTo>
                  <a:pt x="11644590" y="0"/>
                </a:lnTo>
                <a:lnTo>
                  <a:pt x="3048000" y="3139633"/>
                </a:lnTo>
                <a:lnTo>
                  <a:pt x="0" y="1605195"/>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PA_任意多边形 23"/>
          <p:cNvSpPr/>
          <p:nvPr>
            <p:custDataLst>
              <p:tags r:id="rId2"/>
            </p:custDataLst>
          </p:nvPr>
        </p:nvSpPr>
        <p:spPr>
          <a:xfrm>
            <a:off x="-4445" y="-86360"/>
            <a:ext cx="12367260" cy="3251835"/>
          </a:xfrm>
          <a:custGeom>
            <a:avLst/>
            <a:gdLst>
              <a:gd name="connsiteX0" fmla="*/ 0 w 11757236"/>
              <a:gd name="connsiteY0" fmla="*/ 0 h 3251846"/>
              <a:gd name="connsiteX1" fmla="*/ 11757236 w 11757236"/>
              <a:gd name="connsiteY1" fmla="*/ 0 h 3251846"/>
              <a:gd name="connsiteX2" fmla="*/ 3191286 w 11757236"/>
              <a:gd name="connsiteY2" fmla="*/ 3251846 h 3251846"/>
              <a:gd name="connsiteX3" fmla="*/ 0 w 11757236"/>
              <a:gd name="connsiteY3" fmla="*/ 1581902 h 3251846"/>
            </a:gdLst>
            <a:ahLst/>
            <a:cxnLst>
              <a:cxn ang="0">
                <a:pos x="connsiteX0" y="connsiteY0"/>
              </a:cxn>
              <a:cxn ang="0">
                <a:pos x="connsiteX1" y="connsiteY1"/>
              </a:cxn>
              <a:cxn ang="0">
                <a:pos x="connsiteX2" y="connsiteY2"/>
              </a:cxn>
              <a:cxn ang="0">
                <a:pos x="connsiteX3" y="connsiteY3"/>
              </a:cxn>
            </a:cxnLst>
            <a:rect l="l" t="t" r="r" b="b"/>
            <a:pathLst>
              <a:path w="11757236" h="3251846">
                <a:moveTo>
                  <a:pt x="0" y="0"/>
                </a:moveTo>
                <a:lnTo>
                  <a:pt x="11757236" y="0"/>
                </a:lnTo>
                <a:lnTo>
                  <a:pt x="3191286" y="3251846"/>
                </a:lnTo>
                <a:lnTo>
                  <a:pt x="0" y="158190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PA_任意多边形 24"/>
          <p:cNvSpPr/>
          <p:nvPr>
            <p:custDataLst>
              <p:tags r:id="rId3"/>
            </p:custDataLst>
          </p:nvPr>
        </p:nvSpPr>
        <p:spPr>
          <a:xfrm>
            <a:off x="1270" y="-86360"/>
            <a:ext cx="12179935" cy="3182620"/>
          </a:xfrm>
          <a:custGeom>
            <a:avLst/>
            <a:gdLst>
              <a:gd name="connsiteX0" fmla="*/ 0 w 11575120"/>
              <a:gd name="connsiteY0" fmla="*/ 0 h 3182710"/>
              <a:gd name="connsiteX1" fmla="*/ 11575120 w 11575120"/>
              <a:gd name="connsiteY1" fmla="*/ 0 h 3182710"/>
              <a:gd name="connsiteX2" fmla="*/ 3191286 w 11575120"/>
              <a:gd name="connsiteY2" fmla="*/ 3182710 h 3182710"/>
              <a:gd name="connsiteX3" fmla="*/ 0 w 11575120"/>
              <a:gd name="connsiteY3" fmla="*/ 1512766 h 3182710"/>
            </a:gdLst>
            <a:ahLst/>
            <a:cxnLst>
              <a:cxn ang="0">
                <a:pos x="connsiteX0" y="connsiteY0"/>
              </a:cxn>
              <a:cxn ang="0">
                <a:pos x="connsiteX1" y="connsiteY1"/>
              </a:cxn>
              <a:cxn ang="0">
                <a:pos x="connsiteX2" y="connsiteY2"/>
              </a:cxn>
              <a:cxn ang="0">
                <a:pos x="connsiteX3" y="connsiteY3"/>
              </a:cxn>
            </a:cxnLst>
            <a:rect l="l" t="t" r="r" b="b"/>
            <a:pathLst>
              <a:path w="11575120" h="3182710">
                <a:moveTo>
                  <a:pt x="0" y="0"/>
                </a:moveTo>
                <a:lnTo>
                  <a:pt x="11575120" y="0"/>
                </a:lnTo>
                <a:lnTo>
                  <a:pt x="3191286" y="3182710"/>
                </a:lnTo>
                <a:lnTo>
                  <a:pt x="0" y="1512766"/>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_任意多边形 25"/>
          <p:cNvSpPr/>
          <p:nvPr>
            <p:custDataLst>
              <p:tags r:id="rId4"/>
            </p:custDataLst>
          </p:nvPr>
        </p:nvSpPr>
        <p:spPr>
          <a:xfrm>
            <a:off x="1905" y="-86360"/>
            <a:ext cx="11691620" cy="2997835"/>
          </a:xfrm>
          <a:custGeom>
            <a:avLst/>
            <a:gdLst>
              <a:gd name="connsiteX0" fmla="*/ 0 w 11087557"/>
              <a:gd name="connsiteY0" fmla="*/ 0 h 2997619"/>
              <a:gd name="connsiteX1" fmla="*/ 11087557 w 11087557"/>
              <a:gd name="connsiteY1" fmla="*/ 0 h 2997619"/>
              <a:gd name="connsiteX2" fmla="*/ 3191286 w 11087557"/>
              <a:gd name="connsiteY2" fmla="*/ 2997619 h 2997619"/>
              <a:gd name="connsiteX3" fmla="*/ 0 w 11087557"/>
              <a:gd name="connsiteY3" fmla="*/ 1327675 h 2997619"/>
            </a:gdLst>
            <a:ahLst/>
            <a:cxnLst>
              <a:cxn ang="0">
                <a:pos x="connsiteX0" y="connsiteY0"/>
              </a:cxn>
              <a:cxn ang="0">
                <a:pos x="connsiteX1" y="connsiteY1"/>
              </a:cxn>
              <a:cxn ang="0">
                <a:pos x="connsiteX2" y="connsiteY2"/>
              </a:cxn>
              <a:cxn ang="0">
                <a:pos x="connsiteX3" y="connsiteY3"/>
              </a:cxn>
            </a:cxnLst>
            <a:rect l="l" t="t" r="r" b="b"/>
            <a:pathLst>
              <a:path w="11087557" h="2997619">
                <a:moveTo>
                  <a:pt x="0" y="0"/>
                </a:moveTo>
                <a:lnTo>
                  <a:pt x="11087557" y="0"/>
                </a:lnTo>
                <a:lnTo>
                  <a:pt x="3191286" y="2997619"/>
                </a:lnTo>
                <a:lnTo>
                  <a:pt x="0" y="13276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_任意多边形 26"/>
          <p:cNvSpPr/>
          <p:nvPr>
            <p:custDataLst>
              <p:tags r:id="rId5"/>
            </p:custDataLst>
          </p:nvPr>
        </p:nvSpPr>
        <p:spPr>
          <a:xfrm>
            <a:off x="1905" y="-86360"/>
            <a:ext cx="11500485" cy="2924810"/>
          </a:xfrm>
          <a:custGeom>
            <a:avLst/>
            <a:gdLst>
              <a:gd name="connsiteX0" fmla="*/ 0 w 10896573"/>
              <a:gd name="connsiteY0" fmla="*/ 0 h 2925117"/>
              <a:gd name="connsiteX1" fmla="*/ 10896573 w 10896573"/>
              <a:gd name="connsiteY1" fmla="*/ 0 h 2925117"/>
              <a:gd name="connsiteX2" fmla="*/ 3191286 w 10896573"/>
              <a:gd name="connsiteY2" fmla="*/ 2925117 h 2925117"/>
              <a:gd name="connsiteX3" fmla="*/ 0 w 10896573"/>
              <a:gd name="connsiteY3" fmla="*/ 1255173 h 2925117"/>
            </a:gdLst>
            <a:ahLst/>
            <a:cxnLst>
              <a:cxn ang="0">
                <a:pos x="connsiteX0" y="connsiteY0"/>
              </a:cxn>
              <a:cxn ang="0">
                <a:pos x="connsiteX1" y="connsiteY1"/>
              </a:cxn>
              <a:cxn ang="0">
                <a:pos x="connsiteX2" y="connsiteY2"/>
              </a:cxn>
              <a:cxn ang="0">
                <a:pos x="connsiteX3" y="connsiteY3"/>
              </a:cxn>
            </a:cxnLst>
            <a:rect l="l" t="t" r="r" b="b"/>
            <a:pathLst>
              <a:path w="10896573" h="2925117">
                <a:moveTo>
                  <a:pt x="0" y="0"/>
                </a:moveTo>
                <a:lnTo>
                  <a:pt x="10896573" y="0"/>
                </a:lnTo>
                <a:lnTo>
                  <a:pt x="3191286" y="2925117"/>
                </a:lnTo>
                <a:lnTo>
                  <a:pt x="0" y="1255173"/>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PA_任意多边形 27"/>
          <p:cNvSpPr/>
          <p:nvPr>
            <p:custDataLst>
              <p:tags r:id="rId6"/>
            </p:custDataLst>
          </p:nvPr>
        </p:nvSpPr>
        <p:spPr>
          <a:xfrm>
            <a:off x="1905" y="-117475"/>
            <a:ext cx="11012805" cy="2740025"/>
          </a:xfrm>
          <a:custGeom>
            <a:avLst/>
            <a:gdLst>
              <a:gd name="connsiteX0" fmla="*/ 0 w 10409010"/>
              <a:gd name="connsiteY0" fmla="*/ 0 h 2740026"/>
              <a:gd name="connsiteX1" fmla="*/ 10409010 w 10409010"/>
              <a:gd name="connsiteY1" fmla="*/ 0 h 2740026"/>
              <a:gd name="connsiteX2" fmla="*/ 3191286 w 10409010"/>
              <a:gd name="connsiteY2" fmla="*/ 2740026 h 2740026"/>
              <a:gd name="connsiteX3" fmla="*/ 0 w 10409010"/>
              <a:gd name="connsiteY3" fmla="*/ 1070082 h 2740026"/>
            </a:gdLst>
            <a:ahLst/>
            <a:cxnLst>
              <a:cxn ang="0">
                <a:pos x="connsiteX0" y="connsiteY0"/>
              </a:cxn>
              <a:cxn ang="0">
                <a:pos x="connsiteX1" y="connsiteY1"/>
              </a:cxn>
              <a:cxn ang="0">
                <a:pos x="connsiteX2" y="connsiteY2"/>
              </a:cxn>
              <a:cxn ang="0">
                <a:pos x="connsiteX3" y="connsiteY3"/>
              </a:cxn>
            </a:cxnLst>
            <a:rect l="l" t="t" r="r" b="b"/>
            <a:pathLst>
              <a:path w="10409010" h="2740026">
                <a:moveTo>
                  <a:pt x="0" y="0"/>
                </a:moveTo>
                <a:lnTo>
                  <a:pt x="10409010" y="0"/>
                </a:lnTo>
                <a:lnTo>
                  <a:pt x="3191286" y="2740026"/>
                </a:lnTo>
                <a:lnTo>
                  <a:pt x="0" y="10700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PA_任意多边形 29"/>
          <p:cNvSpPr/>
          <p:nvPr>
            <p:custDataLst>
              <p:tags r:id="rId7"/>
            </p:custDataLst>
          </p:nvPr>
        </p:nvSpPr>
        <p:spPr>
          <a:xfrm>
            <a:off x="1270" y="-117475"/>
            <a:ext cx="10802620" cy="2660015"/>
          </a:xfrm>
          <a:custGeom>
            <a:avLst/>
            <a:gdLst>
              <a:gd name="connsiteX0" fmla="*/ 0 w 10198012"/>
              <a:gd name="connsiteY0" fmla="*/ 0 h 2659926"/>
              <a:gd name="connsiteX1" fmla="*/ 10198012 w 10198012"/>
              <a:gd name="connsiteY1" fmla="*/ 0 h 2659926"/>
              <a:gd name="connsiteX2" fmla="*/ 3191286 w 10198012"/>
              <a:gd name="connsiteY2" fmla="*/ 2659926 h 2659926"/>
              <a:gd name="connsiteX3" fmla="*/ 0 w 10198012"/>
              <a:gd name="connsiteY3" fmla="*/ 989982 h 2659926"/>
              <a:gd name="connsiteX4" fmla="*/ 0 w 10198012"/>
              <a:gd name="connsiteY4" fmla="*/ 0 h 2659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8012" h="2659926">
                <a:moveTo>
                  <a:pt x="0" y="0"/>
                </a:moveTo>
                <a:lnTo>
                  <a:pt x="10198012" y="0"/>
                </a:lnTo>
                <a:lnTo>
                  <a:pt x="3191286" y="2659926"/>
                </a:lnTo>
                <a:lnTo>
                  <a:pt x="0" y="989982"/>
                </a:lnTo>
                <a:lnTo>
                  <a:pt x="0" y="0"/>
                </a:lnTo>
                <a:close/>
              </a:path>
            </a:pathLst>
          </a:custGeom>
          <a:solidFill>
            <a:srgbClr val="B22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123146" y="3086839"/>
            <a:ext cx="5812190" cy="2357953"/>
          </a:xfrm>
          <a:prstGeom prst="rect">
            <a:avLst/>
          </a:prstGeom>
          <a:noFill/>
        </p:spPr>
        <p:txBody>
          <a:bodyPr wrap="square" rtlCol="0">
            <a:spAutoFit/>
          </a:bodyPr>
          <a:lstStyle/>
          <a:p>
            <a:pPr algn="ctr">
              <a:lnSpc>
                <a:spcPct val="120000"/>
              </a:lnSpc>
            </a:pPr>
            <a:r>
              <a:rPr lang="en-US" altLang="zh-CN" sz="4800" b="1" dirty="0">
                <a:solidFill>
                  <a:schemeClr val="tx1"/>
                </a:solidFill>
                <a:latin typeface="宋体" panose="02010600030101010101" pitchFamily="2" charset="-122"/>
                <a:ea typeface="宋体" panose="02010600030101010101" pitchFamily="2" charset="-122"/>
              </a:rPr>
              <a:t>Python</a:t>
            </a:r>
            <a:r>
              <a:rPr lang="zh-CN" altLang="en-US" sz="4800" b="1" dirty="0">
                <a:solidFill>
                  <a:schemeClr val="tx1"/>
                </a:solidFill>
                <a:latin typeface="宋体" panose="02010600030101010101" pitchFamily="2" charset="-122"/>
                <a:ea typeface="宋体" panose="02010600030101010101" pitchFamily="2" charset="-122"/>
              </a:rPr>
              <a:t>程序设计教程</a:t>
            </a:r>
            <a:endParaRPr lang="en-US" altLang="zh-CN" sz="4800" b="1" dirty="0">
              <a:solidFill>
                <a:schemeClr val="tx1"/>
              </a:solidFill>
              <a:latin typeface="宋体" panose="02010600030101010101" pitchFamily="2" charset="-122"/>
              <a:ea typeface="宋体" panose="02010600030101010101" pitchFamily="2" charset="-122"/>
            </a:endParaRPr>
          </a:p>
          <a:p>
            <a:pPr algn="ctr">
              <a:lnSpc>
                <a:spcPct val="120000"/>
              </a:lnSpc>
            </a:pPr>
            <a:r>
              <a:rPr lang="zh-CN" altLang="en-US" sz="4000" dirty="0">
                <a:latin typeface="楷体" panose="02010609060101010101" pitchFamily="49" charset="-122"/>
                <a:ea typeface="楷体" panose="02010609060101010101" pitchFamily="49" charset="-122"/>
              </a:rPr>
              <a:t>第一章</a:t>
            </a:r>
            <a:endParaRPr lang="en-US" altLang="zh-CN" sz="4000" dirty="0">
              <a:solidFill>
                <a:schemeClr val="tx1"/>
              </a:solidFill>
              <a:latin typeface="楷体" panose="02010609060101010101" pitchFamily="49" charset="-122"/>
              <a:ea typeface="楷体" panose="02010609060101010101" pitchFamily="49" charset="-122"/>
            </a:endParaRPr>
          </a:p>
          <a:p>
            <a:pPr algn="ctr">
              <a:lnSpc>
                <a:spcPct val="120000"/>
              </a:lnSpc>
            </a:pPr>
            <a:r>
              <a:rPr lang="en-US" altLang="zh-CN" sz="4000" dirty="0">
                <a:latin typeface="楷体" panose="02010609060101010101" pitchFamily="49" charset="-122"/>
                <a:ea typeface="楷体" panose="02010609060101010101" pitchFamily="49" charset="-122"/>
              </a:rPr>
              <a:t>Python</a:t>
            </a:r>
            <a:r>
              <a:rPr lang="zh-CN" altLang="en-US" sz="4000" dirty="0">
                <a:latin typeface="楷体" panose="02010609060101010101" pitchFamily="49" charset="-122"/>
                <a:ea typeface="楷体" panose="02010609060101010101" pitchFamily="49" charset="-122"/>
              </a:rPr>
              <a:t>简介</a:t>
            </a:r>
            <a:endParaRPr lang="en-US" altLang="zh-CN" sz="4000" dirty="0">
              <a:latin typeface="楷体" panose="02010609060101010101" pitchFamily="49" charset="-122"/>
              <a:ea typeface="楷体" panose="02010609060101010101" pitchFamily="49" charset="-122"/>
            </a:endParaRPr>
          </a:p>
        </p:txBody>
      </p:sp>
      <p:pic>
        <p:nvPicPr>
          <p:cNvPr id="5" name="图片 4" descr="反白瑞翼教育LOGO"/>
          <p:cNvPicPr>
            <a:picLocks noChangeAspect="1"/>
          </p:cNvPicPr>
          <p:nvPr/>
        </p:nvPicPr>
        <p:blipFill>
          <a:blip r:embed="rId9"/>
          <a:stretch>
            <a:fillRect/>
          </a:stretch>
        </p:blipFill>
        <p:spPr>
          <a:xfrm>
            <a:off x="4115435" y="513080"/>
            <a:ext cx="2254250" cy="508635"/>
          </a:xfrm>
          <a:prstGeom prst="rect">
            <a:avLst/>
          </a:prstGeom>
        </p:spPr>
      </p:pic>
      <p:pic>
        <p:nvPicPr>
          <p:cNvPr id="2" name="图片 1" descr="SUGON图标"/>
          <p:cNvPicPr>
            <a:picLocks noChangeAspect="1"/>
          </p:cNvPicPr>
          <p:nvPr/>
        </p:nvPicPr>
        <p:blipFill>
          <a:blip r:embed="rId10"/>
          <a:stretch>
            <a:fillRect/>
          </a:stretch>
        </p:blipFill>
        <p:spPr>
          <a:xfrm>
            <a:off x="1651635" y="257175"/>
            <a:ext cx="2324735" cy="102044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编程语言</a:t>
            </a:r>
          </a:p>
        </p:txBody>
      </p:sp>
      <p:pic>
        <p:nvPicPr>
          <p:cNvPr id="1026" name="Picture 2">
            <a:extLst>
              <a:ext uri="{FF2B5EF4-FFF2-40B4-BE49-F238E27FC236}">
                <a16:creationId xmlns:a16="http://schemas.microsoft.com/office/drawing/2014/main" id="{D041CA5D-3C0F-E618-7E50-77B5A309537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32386" y="2019187"/>
            <a:ext cx="7315200" cy="416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944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编译和解释</a:t>
            </a:r>
          </a:p>
        </p:txBody>
      </p:sp>
      <p:sp>
        <p:nvSpPr>
          <p:cNvPr id="3" name="内容占位符 2">
            <a:extLst>
              <a:ext uri="{FF2B5EF4-FFF2-40B4-BE49-F238E27FC236}">
                <a16:creationId xmlns:a16="http://schemas.microsoft.com/office/drawing/2014/main" id="{652448C0-D7BE-FEE9-9862-029A84130DD9}"/>
              </a:ext>
            </a:extLst>
          </p:cNvPr>
          <p:cNvSpPr>
            <a:spLocks noGrp="1"/>
          </p:cNvSpPr>
          <p:nvPr>
            <p:ph idx="1"/>
          </p:nvPr>
        </p:nvSpPr>
        <p:spPr/>
        <p:txBody>
          <a:bodyPr/>
          <a:lstStyle/>
          <a:p>
            <a:r>
              <a:rPr lang="zh-CN" altLang="en-US" dirty="0"/>
              <a:t>编译：将源代码翻译成可执行的目标代码的过程，翻译与执行是分开的。常见：</a:t>
            </a:r>
            <a:r>
              <a:rPr lang="en-US" altLang="zh-CN" dirty="0"/>
              <a:t>C</a:t>
            </a:r>
            <a:r>
              <a:rPr lang="zh-CN" altLang="en-US" dirty="0"/>
              <a:t>、</a:t>
            </a:r>
            <a:r>
              <a:rPr lang="en-US" altLang="zh-CN" dirty="0"/>
              <a:t>C++</a:t>
            </a:r>
            <a:r>
              <a:rPr lang="zh-CN" altLang="en-US" dirty="0"/>
              <a:t>、</a:t>
            </a:r>
            <a:r>
              <a:rPr lang="en-US" altLang="zh-CN" dirty="0"/>
              <a:t>Java</a:t>
            </a:r>
          </a:p>
          <a:p>
            <a:endParaRPr lang="en-US" altLang="zh-CN" dirty="0"/>
          </a:p>
          <a:p>
            <a:r>
              <a:rPr lang="zh-CN" altLang="en-US" dirty="0"/>
              <a:t>翻译：将源代码逐条翻译成目标代码并同时运行目标代码的过程。常见：</a:t>
            </a:r>
            <a:r>
              <a:rPr lang="en-US" altLang="zh-CN" dirty="0"/>
              <a:t>JavaScript</a:t>
            </a:r>
            <a:r>
              <a:rPr lang="zh-CN" altLang="en-US" dirty="0"/>
              <a:t>、</a:t>
            </a:r>
            <a:r>
              <a:rPr lang="en-US" altLang="zh-CN" dirty="0"/>
              <a:t>Python</a:t>
            </a:r>
            <a:endParaRPr lang="zh-CN" altLang="en-US" dirty="0"/>
          </a:p>
        </p:txBody>
      </p:sp>
    </p:spTree>
    <p:extLst>
      <p:ext uri="{BB962C8B-B14F-4D97-AF65-F5344CB8AC3E}">
        <p14:creationId xmlns:p14="http://schemas.microsoft.com/office/powerpoint/2010/main" val="4196735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F4F4890-AAF6-1553-7853-EACF298264DB}"/>
              </a:ext>
            </a:extLst>
          </p:cNvPr>
          <p:cNvSpPr>
            <a:spLocks noGrp="1"/>
          </p:cNvSpPr>
          <p:nvPr>
            <p:ph type="title"/>
          </p:nvPr>
        </p:nvSpPr>
        <p:spPr/>
        <p:txBody>
          <a:bodyPr/>
          <a:lstStyle/>
          <a:p>
            <a:r>
              <a:rPr lang="en-US" altLang="zh-CN" dirty="0"/>
              <a:t>Python</a:t>
            </a:r>
            <a:r>
              <a:rPr lang="zh-CN" altLang="en-US" dirty="0"/>
              <a:t>语言的诞生</a:t>
            </a:r>
          </a:p>
        </p:txBody>
      </p:sp>
      <p:sp>
        <p:nvSpPr>
          <p:cNvPr id="5" name="内容占位符 4">
            <a:extLst>
              <a:ext uri="{FF2B5EF4-FFF2-40B4-BE49-F238E27FC236}">
                <a16:creationId xmlns:a16="http://schemas.microsoft.com/office/drawing/2014/main" id="{F396023B-304F-2367-C30A-0D13441DC609}"/>
              </a:ext>
            </a:extLst>
          </p:cNvPr>
          <p:cNvSpPr>
            <a:spLocks noGrp="1"/>
          </p:cNvSpPr>
          <p:nvPr>
            <p:ph idx="1"/>
          </p:nvPr>
        </p:nvSpPr>
        <p:spPr/>
        <p:txBody>
          <a:bodyPr/>
          <a:lstStyle/>
          <a:p>
            <a:r>
              <a:rPr lang="en-US" altLang="zh-CN" sz="2400" dirty="0">
                <a:latin typeface="Times New Roman" panose="02020603050405020304" pitchFamily="18" charset="0"/>
                <a:ea typeface="+mj-ea"/>
                <a:cs typeface="Times New Roman" panose="02020603050405020304" pitchFamily="18" charset="0"/>
              </a:rPr>
              <a:t>1989</a:t>
            </a:r>
            <a:r>
              <a:rPr lang="zh-CN" altLang="en-US" sz="2400" dirty="0">
                <a:latin typeface="Times New Roman" panose="02020603050405020304" pitchFamily="18" charset="0"/>
                <a:ea typeface="+mj-ea"/>
                <a:cs typeface="Times New Roman" panose="02020603050405020304" pitchFamily="18" charset="0"/>
              </a:rPr>
              <a:t>年，为了打发圣诞节假期，吉多 范 罗苏姆（</a:t>
            </a:r>
            <a:r>
              <a:rPr lang="en-US" altLang="zh-CN" sz="2400" dirty="0" err="1">
                <a:latin typeface="Times New Roman" panose="02020603050405020304" pitchFamily="18" charset="0"/>
                <a:ea typeface="+mj-ea"/>
                <a:cs typeface="Times New Roman" panose="02020603050405020304" pitchFamily="18" charset="0"/>
              </a:rPr>
              <a:t>Gudio</a:t>
            </a:r>
            <a:r>
              <a:rPr lang="en-US" altLang="zh-CN" sz="2400" dirty="0">
                <a:latin typeface="Times New Roman" panose="02020603050405020304" pitchFamily="18" charset="0"/>
                <a:ea typeface="+mj-ea"/>
                <a:cs typeface="Times New Roman" panose="02020603050405020304" pitchFamily="18" charset="0"/>
              </a:rPr>
              <a:t>  van Rossum</a:t>
            </a:r>
            <a:r>
              <a:rPr lang="zh-CN" altLang="en-US" sz="2400" dirty="0">
                <a:latin typeface="Times New Roman" panose="02020603050405020304" pitchFamily="18" charset="0"/>
                <a:ea typeface="+mj-ea"/>
                <a:cs typeface="Times New Roman" panose="02020603050405020304" pitchFamily="18" charset="0"/>
              </a:rPr>
              <a:t>）（龟叔）决心开发一个新的解释器程序；</a:t>
            </a:r>
            <a:endParaRPr lang="en-US" altLang="zh-CN" sz="2400" dirty="0">
              <a:latin typeface="Times New Roman" panose="02020603050405020304" pitchFamily="18" charset="0"/>
              <a:ea typeface="+mj-ea"/>
              <a:cs typeface="Times New Roman" panose="02020603050405020304" pitchFamily="18" charset="0"/>
            </a:endParaRPr>
          </a:p>
          <a:p>
            <a:r>
              <a:rPr lang="en-US" altLang="zh-CN" sz="2400" dirty="0">
                <a:latin typeface="Times New Roman" panose="02020603050405020304" pitchFamily="18" charset="0"/>
                <a:ea typeface="+mj-ea"/>
                <a:cs typeface="Times New Roman" panose="02020603050405020304" pitchFamily="18" charset="0"/>
              </a:rPr>
              <a:t>1991</a:t>
            </a:r>
            <a:r>
              <a:rPr lang="zh-CN" altLang="en-US" sz="2400" dirty="0">
                <a:latin typeface="Times New Roman" panose="02020603050405020304" pitchFamily="18" charset="0"/>
                <a:ea typeface="+mj-ea"/>
                <a:cs typeface="Times New Roman" panose="02020603050405020304" pitchFamily="18" charset="0"/>
              </a:rPr>
              <a:t>年，第一个</a:t>
            </a:r>
            <a:r>
              <a:rPr lang="en-US" altLang="zh-CN" sz="2400" dirty="0">
                <a:latin typeface="Times New Roman" panose="02020603050405020304" pitchFamily="18" charset="0"/>
                <a:ea typeface="+mj-ea"/>
                <a:cs typeface="Times New Roman" panose="02020603050405020304" pitchFamily="18" charset="0"/>
              </a:rPr>
              <a:t>Python</a:t>
            </a:r>
            <a:r>
              <a:rPr lang="zh-CN" altLang="en-US" sz="2400" dirty="0">
                <a:latin typeface="Times New Roman" panose="02020603050405020304" pitchFamily="18" charset="0"/>
                <a:ea typeface="+mj-ea"/>
                <a:cs typeface="Times New Roman" panose="02020603050405020304" pitchFamily="18" charset="0"/>
              </a:rPr>
              <a:t>解释器诞生了</a:t>
            </a:r>
            <a:endParaRPr lang="en-US" altLang="zh-CN" sz="2400" dirty="0">
              <a:latin typeface="Times New Roman" panose="02020603050405020304" pitchFamily="18" charset="0"/>
              <a:ea typeface="+mj-ea"/>
              <a:cs typeface="Times New Roman" panose="02020603050405020304" pitchFamily="18" charset="0"/>
            </a:endParaRPr>
          </a:p>
          <a:p>
            <a:r>
              <a:rPr lang="en-US" altLang="zh-CN" sz="2400" dirty="0">
                <a:latin typeface="Times New Roman" panose="02020603050405020304" pitchFamily="18" charset="0"/>
                <a:ea typeface="+mj-ea"/>
                <a:cs typeface="Times New Roman" panose="02020603050405020304" pitchFamily="18" charset="0"/>
              </a:rPr>
              <a:t>Python</a:t>
            </a:r>
            <a:r>
              <a:rPr lang="zh-CN" altLang="en-US" sz="2400" dirty="0">
                <a:latin typeface="Times New Roman" panose="02020603050405020304" pitchFamily="18" charset="0"/>
                <a:ea typeface="+mj-ea"/>
                <a:cs typeface="Times New Roman" panose="02020603050405020304" pitchFamily="18" charset="0"/>
              </a:rPr>
              <a:t>这个名字来自龟叔最喜欢的电视剧</a:t>
            </a:r>
            <a:r>
              <a:rPr lang="en-US" altLang="zh-CN" sz="2400" dirty="0">
                <a:latin typeface="Times New Roman" panose="02020603050405020304" pitchFamily="18" charset="0"/>
                <a:ea typeface="+mj-ea"/>
                <a:cs typeface="Times New Roman" panose="02020603050405020304" pitchFamily="18" charset="0"/>
              </a:rPr>
              <a:t>Monty Python’s Flying Circus</a:t>
            </a:r>
            <a:endParaRPr lang="zh-CN" altLang="en-US" sz="2400" dirty="0">
              <a:latin typeface="Times New Roman" panose="02020603050405020304" pitchFamily="18" charset="0"/>
              <a:ea typeface="+mj-ea"/>
              <a:cs typeface="Times New Roman" panose="02020603050405020304" pitchFamily="18" charset="0"/>
            </a:endParaRPr>
          </a:p>
        </p:txBody>
      </p:sp>
    </p:spTree>
    <p:extLst>
      <p:ext uri="{BB962C8B-B14F-4D97-AF65-F5344CB8AC3E}">
        <p14:creationId xmlns:p14="http://schemas.microsoft.com/office/powerpoint/2010/main" val="29203299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34450" y="336075"/>
            <a:ext cx="10515600" cy="741785"/>
          </a:xfrm>
        </p:spPr>
        <p:txBody>
          <a:bodyPr/>
          <a:lstStyle/>
          <a:p>
            <a:br>
              <a:rPr lang="en-US" altLang="zh-CN" sz="2400" b="1" dirty="0"/>
            </a:br>
            <a:r>
              <a:rPr lang="zh-CN" altLang="en-US" dirty="0"/>
              <a:t>为什么选择</a:t>
            </a:r>
            <a:r>
              <a:rPr lang="en-US" altLang="zh-CN" dirty="0"/>
              <a:t>Python - </a:t>
            </a:r>
            <a:r>
              <a:rPr lang="zh-CN" altLang="en-US" dirty="0"/>
              <a:t>简洁</a:t>
            </a:r>
          </a:p>
        </p:txBody>
      </p:sp>
      <p:sp>
        <p:nvSpPr>
          <p:cNvPr id="3" name="内容占位符 2"/>
          <p:cNvSpPr>
            <a:spLocks noGrp="1"/>
          </p:cNvSpPr>
          <p:nvPr>
            <p:ph idx="1"/>
          </p:nvPr>
        </p:nvSpPr>
        <p:spPr/>
        <p:txBody>
          <a:bodyPr/>
          <a:lstStyle/>
          <a:p>
            <a:pPr lvl="0"/>
            <a:r>
              <a:rPr lang="en-US" altLang="zh-CN" sz="3200" kern="1200" dirty="0">
                <a:solidFill>
                  <a:schemeClr val="tx1">
                    <a:lumMod val="65000"/>
                    <a:lumOff val="35000"/>
                  </a:schemeClr>
                </a:solidFill>
                <a:effectLst/>
                <a:latin typeface="微软雅黑" panose="020B0503020204020204" charset="-122"/>
                <a:ea typeface="微软雅黑" panose="020B0503020204020204" charset="-122"/>
                <a:cs typeface="+mn-cs"/>
              </a:rPr>
              <a:t>HelloWorld</a:t>
            </a:r>
            <a:r>
              <a:rPr lang="zh-CN" altLang="en-US" sz="3200" kern="1200" dirty="0">
                <a:solidFill>
                  <a:schemeClr val="tx1">
                    <a:lumMod val="65000"/>
                    <a:lumOff val="35000"/>
                  </a:schemeClr>
                </a:solidFill>
                <a:effectLst/>
                <a:latin typeface="微软雅黑" panose="020B0503020204020204" charset="-122"/>
                <a:ea typeface="微软雅黑" panose="020B0503020204020204" charset="-122"/>
                <a:cs typeface="+mn-cs"/>
              </a:rPr>
              <a:t>：</a:t>
            </a:r>
            <a:r>
              <a:rPr lang="en-US" altLang="zh-CN" dirty="0"/>
              <a:t>Python VS Java</a:t>
            </a:r>
            <a:endParaRPr lang="zh-CN" altLang="en-US" dirty="0"/>
          </a:p>
        </p:txBody>
      </p:sp>
      <p:pic>
        <p:nvPicPr>
          <p:cNvPr id="1026" name="Picture 2" descr="\\vmware-host\Shared Folders\桌面\pyth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0936" y="2319294"/>
            <a:ext cx="9635429" cy="91170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vmware-host\Shared Folders\桌面\jav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0936" y="3699635"/>
            <a:ext cx="9630120" cy="2876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028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19814" y="405226"/>
            <a:ext cx="10515600" cy="741785"/>
          </a:xfrm>
        </p:spPr>
        <p:txBody>
          <a:bodyPr/>
          <a:lstStyle/>
          <a:p>
            <a:br>
              <a:rPr lang="en-US" altLang="zh-CN" sz="2400" b="1" dirty="0"/>
            </a:br>
            <a:r>
              <a:rPr lang="zh-CN" altLang="en-US" dirty="0"/>
              <a:t>为什么选择</a:t>
            </a:r>
            <a:r>
              <a:rPr lang="en-US" altLang="zh-CN" dirty="0"/>
              <a:t>Python - </a:t>
            </a:r>
            <a:r>
              <a:rPr lang="zh-CN" altLang="en-US" dirty="0"/>
              <a:t>社区和生态</a:t>
            </a:r>
          </a:p>
        </p:txBody>
      </p:sp>
      <p:sp>
        <p:nvSpPr>
          <p:cNvPr id="3" name="内容占位符 2"/>
          <p:cNvSpPr>
            <a:spLocks noGrp="1"/>
          </p:cNvSpPr>
          <p:nvPr>
            <p:ph idx="1"/>
          </p:nvPr>
        </p:nvSpPr>
        <p:spPr/>
        <p:txBody>
          <a:bodyPr/>
          <a:lstStyle/>
          <a:p>
            <a:r>
              <a:rPr lang="zh-CN" altLang="en-US" sz="2400" dirty="0"/>
              <a:t>全球</a:t>
            </a:r>
            <a:r>
              <a:rPr lang="en-US" altLang="zh-CN" sz="2400" dirty="0"/>
              <a:t>Python</a:t>
            </a:r>
            <a:r>
              <a:rPr lang="zh-CN" altLang="en-US" sz="2400" dirty="0"/>
              <a:t>开发者构成了丰富的生态</a:t>
            </a:r>
            <a:endParaRPr lang="en-US" altLang="zh-CN" sz="2400" dirty="0"/>
          </a:p>
          <a:p>
            <a:r>
              <a:rPr lang="zh-CN" altLang="en-US" sz="2400" dirty="0"/>
              <a:t>大量的资料和代码</a:t>
            </a:r>
            <a:endParaRPr lang="en-US" altLang="zh-CN" sz="2400" dirty="0"/>
          </a:p>
          <a:p>
            <a:r>
              <a:rPr lang="zh-CN" altLang="en-US" sz="2400" dirty="0"/>
              <a:t>大量的开源库</a:t>
            </a:r>
            <a:endParaRPr lang="en-US" altLang="zh-CN" sz="2400" dirty="0"/>
          </a:p>
          <a:p>
            <a:r>
              <a:rPr lang="zh-CN" altLang="en-US" sz="2400" dirty="0"/>
              <a:t>大数据相关的资源尤其丰富</a:t>
            </a:r>
            <a:endParaRPr lang="en-US" altLang="zh-CN" sz="2400" dirty="0"/>
          </a:p>
          <a:p>
            <a:pPr lvl="1"/>
            <a:r>
              <a:rPr lang="zh-CN" altLang="en-US" sz="2000" dirty="0"/>
              <a:t>数据采集</a:t>
            </a:r>
            <a:endParaRPr lang="en-US" altLang="zh-CN" sz="2000" dirty="0"/>
          </a:p>
          <a:p>
            <a:pPr lvl="1"/>
            <a:r>
              <a:rPr lang="zh-CN" altLang="en-US" sz="2000" dirty="0"/>
              <a:t>数据处理</a:t>
            </a:r>
            <a:endParaRPr lang="en-US" altLang="zh-CN" sz="2000" dirty="0"/>
          </a:p>
          <a:p>
            <a:pPr lvl="1"/>
            <a:r>
              <a:rPr lang="zh-CN" altLang="en-US" sz="2000" dirty="0"/>
              <a:t>数据分析</a:t>
            </a:r>
            <a:endParaRPr lang="en-US" altLang="zh-CN" sz="2000" dirty="0"/>
          </a:p>
          <a:p>
            <a:pPr lvl="1"/>
            <a:r>
              <a:rPr lang="zh-CN" altLang="en-US" sz="2000" dirty="0"/>
              <a:t>机器学习</a:t>
            </a:r>
          </a:p>
        </p:txBody>
      </p:sp>
    </p:spTree>
    <p:extLst>
      <p:ext uri="{BB962C8B-B14F-4D97-AF65-F5344CB8AC3E}">
        <p14:creationId xmlns:p14="http://schemas.microsoft.com/office/powerpoint/2010/main" val="41655546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为什么选择</a:t>
            </a:r>
            <a:r>
              <a:rPr lang="en-US" altLang="zh-CN" dirty="0"/>
              <a:t>Python - </a:t>
            </a:r>
            <a:r>
              <a:rPr lang="zh-CN" altLang="en-US" dirty="0"/>
              <a:t>流行</a:t>
            </a:r>
          </a:p>
        </p:txBody>
      </p:sp>
      <p:pic>
        <p:nvPicPr>
          <p:cNvPr id="8" name="内容占位符 7" descr="电脑萤幕画面&#10;&#10;描述已自动生成">
            <a:extLst>
              <a:ext uri="{FF2B5EF4-FFF2-40B4-BE49-F238E27FC236}">
                <a16:creationId xmlns:a16="http://schemas.microsoft.com/office/drawing/2014/main" id="{21529C4A-BCE2-9CBA-41C9-01A9E3B85EB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18364" y="1546225"/>
            <a:ext cx="9348948" cy="4719638"/>
          </a:xfrm>
        </p:spPr>
      </p:pic>
      <p:pic>
        <p:nvPicPr>
          <p:cNvPr id="10" name="图片 9" descr="电脑萤幕画面&#10;&#10;描述已自动生成">
            <a:extLst>
              <a:ext uri="{FF2B5EF4-FFF2-40B4-BE49-F238E27FC236}">
                <a16:creationId xmlns:a16="http://schemas.microsoft.com/office/drawing/2014/main" id="{2070D035-8655-95BC-CB02-A2C33CEC0F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952" y="1729009"/>
            <a:ext cx="9475784" cy="4783668"/>
          </a:xfrm>
          <a:prstGeom prst="rect">
            <a:avLst/>
          </a:prstGeom>
        </p:spPr>
      </p:pic>
      <p:sp>
        <p:nvSpPr>
          <p:cNvPr id="5" name="TextBox 4"/>
          <p:cNvSpPr txBox="1"/>
          <p:nvPr/>
        </p:nvSpPr>
        <p:spPr>
          <a:xfrm>
            <a:off x="8801445" y="3043625"/>
            <a:ext cx="4131734" cy="1077218"/>
          </a:xfrm>
          <a:prstGeom prst="rect">
            <a:avLst/>
          </a:prstGeom>
          <a:noFill/>
        </p:spPr>
        <p:txBody>
          <a:bodyPr wrap="square" rtlCol="0">
            <a:spAutoFit/>
          </a:bodyPr>
          <a:lstStyle/>
          <a:p>
            <a:pPr algn="ctr"/>
            <a:r>
              <a:rPr lang="zh-CN" altLang="en-US" sz="3200" dirty="0">
                <a:latin typeface="楷体" panose="02010609060101010101" pitchFamily="49" charset="-122"/>
                <a:ea typeface="楷体" panose="02010609060101010101" pitchFamily="49" charset="-122"/>
              </a:rPr>
              <a:t>全球著名的</a:t>
            </a:r>
            <a:endParaRPr lang="en-US" altLang="zh-CN" sz="3200" dirty="0">
              <a:latin typeface="楷体" panose="02010609060101010101" pitchFamily="49" charset="-122"/>
              <a:ea typeface="楷体" panose="02010609060101010101" pitchFamily="49" charset="-122"/>
            </a:endParaRPr>
          </a:p>
          <a:p>
            <a:pPr algn="ctr"/>
            <a:r>
              <a:rPr lang="en-US" altLang="zh-CN" sz="3200" dirty="0">
                <a:latin typeface="楷体" panose="02010609060101010101" pitchFamily="49" charset="-122"/>
                <a:ea typeface="楷体" panose="02010609060101010101" pitchFamily="49" charset="-122"/>
              </a:rPr>
              <a:t>TIOBE</a:t>
            </a:r>
            <a:r>
              <a:rPr lang="zh-CN" altLang="en-US" sz="3200" dirty="0">
                <a:latin typeface="楷体" panose="02010609060101010101" pitchFamily="49" charset="-122"/>
                <a:ea typeface="楷体" panose="02010609060101010101" pitchFamily="49" charset="-122"/>
              </a:rPr>
              <a:t>排行榜</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3" name="文本框 2"/>
          <p:cNvSpPr txBox="1"/>
          <p:nvPr/>
        </p:nvSpPr>
        <p:spPr>
          <a:xfrm>
            <a:off x="1107440" y="1721485"/>
            <a:ext cx="9164320" cy="4061460"/>
          </a:xfrm>
          <a:prstGeom prst="rect">
            <a:avLst/>
          </a:prstGeom>
          <a:noFill/>
        </p:spPr>
        <p:txBody>
          <a:bodyPr wrap="square" rtlCol="0">
            <a:spAutoFit/>
          </a:bodyPr>
          <a:lstStyle/>
          <a:p>
            <a:pPr fontAlgn="auto">
              <a:lnSpc>
                <a:spcPct val="150000"/>
              </a:lnSpc>
            </a:pPr>
            <a:r>
              <a:rPr lang="en-US" altLang="zh-CN" sz="3200"/>
              <a:t>python</a:t>
            </a:r>
            <a:r>
              <a:rPr lang="zh-CN" altLang="en-US" sz="3200"/>
              <a:t>主要可用于以下五个方面：</a:t>
            </a:r>
          </a:p>
          <a:p>
            <a:pPr marL="457200" indent="-457200" fontAlgn="auto">
              <a:lnSpc>
                <a:spcPct val="150000"/>
              </a:lnSpc>
              <a:buFont typeface="Wingdings" panose="05000000000000000000" charset="0"/>
              <a:buChar char="l"/>
            </a:pPr>
            <a:r>
              <a:rPr lang="en-US" altLang="zh-CN" sz="2800"/>
              <a:t>web</a:t>
            </a:r>
            <a:r>
              <a:rPr lang="zh-CN" altLang="en-US" sz="2800"/>
              <a:t>开发</a:t>
            </a:r>
          </a:p>
          <a:p>
            <a:pPr marL="457200" indent="-457200" fontAlgn="auto">
              <a:lnSpc>
                <a:spcPct val="150000"/>
              </a:lnSpc>
              <a:buFont typeface="Wingdings" panose="05000000000000000000" charset="0"/>
              <a:buChar char="l"/>
            </a:pPr>
            <a:r>
              <a:rPr lang="zh-CN" altLang="en-US" sz="2800"/>
              <a:t>数据科学</a:t>
            </a:r>
            <a:r>
              <a:rPr lang="en-US" altLang="zh-CN" sz="2800"/>
              <a:t>----</a:t>
            </a:r>
            <a:r>
              <a:rPr lang="zh-CN" altLang="en-US" sz="2800"/>
              <a:t>包括机器学习、数据分析和数据可视化</a:t>
            </a:r>
          </a:p>
          <a:p>
            <a:pPr marL="457200" indent="-457200" fontAlgn="auto">
              <a:lnSpc>
                <a:spcPct val="150000"/>
              </a:lnSpc>
              <a:buFont typeface="Wingdings" panose="05000000000000000000" charset="0"/>
              <a:buChar char="l"/>
            </a:pPr>
            <a:r>
              <a:rPr lang="zh-CN" altLang="en-US" sz="2800"/>
              <a:t>脚本编写</a:t>
            </a:r>
          </a:p>
          <a:p>
            <a:pPr marL="457200" indent="-457200" fontAlgn="auto">
              <a:lnSpc>
                <a:spcPct val="150000"/>
              </a:lnSpc>
              <a:buFont typeface="Wingdings" panose="05000000000000000000" charset="0"/>
              <a:buChar char="l"/>
            </a:pPr>
            <a:r>
              <a:rPr lang="zh-CN" altLang="en-US" sz="2800"/>
              <a:t>桌面应用开发</a:t>
            </a:r>
          </a:p>
          <a:p>
            <a:pPr marL="457200" indent="-457200" fontAlgn="auto">
              <a:lnSpc>
                <a:spcPct val="150000"/>
              </a:lnSpc>
              <a:buFont typeface="Wingdings" panose="05000000000000000000" charset="0"/>
              <a:buChar char="l"/>
            </a:pPr>
            <a:r>
              <a:rPr lang="zh-CN" altLang="en-US" sz="2800"/>
              <a:t>爬虫</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3" name="文本框 2"/>
          <p:cNvSpPr txBox="1"/>
          <p:nvPr/>
        </p:nvSpPr>
        <p:spPr>
          <a:xfrm>
            <a:off x="1030605" y="1623695"/>
            <a:ext cx="9500870" cy="2768600"/>
          </a:xfrm>
          <a:prstGeom prst="rect">
            <a:avLst/>
          </a:prstGeom>
          <a:noFill/>
        </p:spPr>
        <p:txBody>
          <a:bodyPr wrap="square" rtlCol="0">
            <a:spAutoFit/>
          </a:bodyPr>
          <a:lstStyle/>
          <a:p>
            <a:pPr fontAlgn="auto">
              <a:lnSpc>
                <a:spcPct val="150000"/>
              </a:lnSpc>
            </a:pPr>
            <a:r>
              <a:rPr lang="zh-CN" altLang="en-US" sz="3200"/>
              <a:t>一、</a:t>
            </a:r>
            <a:r>
              <a:rPr lang="en-US" altLang="zh-CN" sz="3200"/>
              <a:t>web</a:t>
            </a:r>
            <a:r>
              <a:rPr lang="zh-CN" altLang="en-US" sz="3200"/>
              <a:t>开发</a:t>
            </a:r>
          </a:p>
          <a:p>
            <a:pPr fontAlgn="auto">
              <a:lnSpc>
                <a:spcPct val="150000"/>
              </a:lnSpc>
            </a:pPr>
            <a:r>
              <a:rPr lang="en-US" altLang="zh-CN" sz="2800"/>
              <a:t>Diango</a:t>
            </a:r>
            <a:r>
              <a:rPr lang="zh-CN" altLang="en-US" sz="2800"/>
              <a:t>和</a:t>
            </a:r>
            <a:r>
              <a:rPr lang="en-US" altLang="zh-CN" sz="2800"/>
              <a:t>Flask</a:t>
            </a:r>
            <a:r>
              <a:rPr lang="zh-CN" altLang="en-US" sz="2800"/>
              <a:t>是两种最流行的</a:t>
            </a:r>
            <a:r>
              <a:rPr lang="en-US" altLang="zh-CN" sz="2800"/>
              <a:t>python Web</a:t>
            </a:r>
            <a:r>
              <a:rPr lang="zh-CN" altLang="en-US" sz="2800"/>
              <a:t>框架。这些</a:t>
            </a:r>
            <a:r>
              <a:rPr lang="en-US" altLang="zh-CN" sz="2800"/>
              <a:t>Web</a:t>
            </a:r>
            <a:r>
              <a:rPr lang="zh-CN" altLang="en-US" sz="2800"/>
              <a:t>框架帮助您快速的用</a:t>
            </a:r>
            <a:r>
              <a:rPr lang="en-US" altLang="zh-CN" sz="2800"/>
              <a:t>python</a:t>
            </a:r>
            <a:r>
              <a:rPr lang="zh-CN" altLang="en-US" sz="2800"/>
              <a:t>创建服务器端代码（后端代码）。 </a:t>
            </a:r>
          </a:p>
          <a:p>
            <a:pPr indent="0" fontAlgn="auto">
              <a:lnSpc>
                <a:spcPct val="150000"/>
              </a:lnSpc>
              <a:buFont typeface="Wingdings" panose="05000000000000000000" charset="0"/>
              <a:buNone/>
            </a:pPr>
            <a:endParaRPr lang="zh-CN" altLang="en-US" sz="2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3" name="文本框 2"/>
          <p:cNvSpPr txBox="1"/>
          <p:nvPr/>
        </p:nvSpPr>
        <p:spPr>
          <a:xfrm>
            <a:off x="1030605" y="1623695"/>
            <a:ext cx="9500870" cy="5196166"/>
          </a:xfrm>
          <a:prstGeom prst="rect">
            <a:avLst/>
          </a:prstGeom>
          <a:noFill/>
        </p:spPr>
        <p:txBody>
          <a:bodyPr wrap="square" rtlCol="0">
            <a:spAutoFit/>
          </a:bodyPr>
          <a:lstStyle/>
          <a:p>
            <a:pPr indent="0" fontAlgn="auto">
              <a:lnSpc>
                <a:spcPct val="150000"/>
              </a:lnSpc>
              <a:buFont typeface="Wingdings" panose="05000000000000000000" charset="0"/>
              <a:buNone/>
            </a:pPr>
            <a:r>
              <a:rPr lang="zh-CN" altLang="en-US" sz="2800" dirty="0"/>
              <a:t>打开</a:t>
            </a:r>
            <a:r>
              <a:rPr lang="en-US" altLang="zh-CN" sz="2800" dirty="0" err="1"/>
              <a:t>vscode</a:t>
            </a:r>
            <a:endParaRPr lang="en-US" altLang="zh-CN" sz="2800" dirty="0"/>
          </a:p>
          <a:p>
            <a:pPr indent="0" fontAlgn="auto">
              <a:lnSpc>
                <a:spcPct val="150000"/>
              </a:lnSpc>
              <a:buFont typeface="Wingdings" panose="05000000000000000000" charset="0"/>
              <a:buNone/>
            </a:pPr>
            <a:r>
              <a:rPr lang="zh-CN" altLang="en-US" sz="2800" dirty="0"/>
              <a:t>创建一个文件夹，命名为你的学号名字</a:t>
            </a:r>
            <a:endParaRPr lang="en-US" altLang="zh-CN" sz="2800" dirty="0"/>
          </a:p>
          <a:p>
            <a:pPr indent="0" fontAlgn="auto">
              <a:lnSpc>
                <a:spcPct val="150000"/>
              </a:lnSpc>
              <a:buFont typeface="Wingdings" panose="05000000000000000000" charset="0"/>
              <a:buNone/>
            </a:pPr>
            <a:r>
              <a:rPr lang="zh-CN" altLang="en-US" sz="2800" dirty="0"/>
              <a:t>中文找到上面  终端</a:t>
            </a:r>
            <a:r>
              <a:rPr lang="en-US" altLang="zh-CN" sz="2800" dirty="0">
                <a:sym typeface="Wingdings" panose="05000000000000000000" pitchFamily="2" charset="2"/>
              </a:rPr>
              <a:t></a:t>
            </a:r>
            <a:r>
              <a:rPr lang="zh-CN" altLang="en-US" sz="2800" dirty="0">
                <a:sym typeface="Wingdings" panose="05000000000000000000" pitchFamily="2" charset="2"/>
              </a:rPr>
              <a:t>新的终端 （</a:t>
            </a:r>
            <a:r>
              <a:rPr lang="en-US" altLang="zh-CN" sz="2800" dirty="0">
                <a:sym typeface="Wingdings" panose="05000000000000000000" pitchFamily="2" charset="2"/>
              </a:rPr>
              <a:t>terminal</a:t>
            </a:r>
            <a:r>
              <a:rPr lang="zh-CN" altLang="en-US" sz="2800" dirty="0">
                <a:sym typeface="Wingdings" panose="05000000000000000000" pitchFamily="2" charset="2"/>
              </a:rPr>
              <a:t>→</a:t>
            </a:r>
            <a:r>
              <a:rPr lang="en-US" altLang="zh-CN" sz="2800" dirty="0">
                <a:sym typeface="Wingdings" panose="05000000000000000000" pitchFamily="2" charset="2"/>
              </a:rPr>
              <a:t>new terminal</a:t>
            </a:r>
            <a:r>
              <a:rPr lang="zh-CN" altLang="en-US" sz="2800" dirty="0">
                <a:sym typeface="Wingdings" panose="05000000000000000000" pitchFamily="2" charset="2"/>
              </a:rPr>
              <a:t>）</a:t>
            </a:r>
            <a:endParaRPr lang="en-US" altLang="zh-CN" sz="2800" dirty="0">
              <a:sym typeface="Wingdings" panose="05000000000000000000" pitchFamily="2" charset="2"/>
            </a:endParaRPr>
          </a:p>
          <a:p>
            <a:pPr indent="0" fontAlgn="auto">
              <a:lnSpc>
                <a:spcPct val="150000"/>
              </a:lnSpc>
              <a:buFont typeface="Wingdings" panose="05000000000000000000" charset="0"/>
              <a:buNone/>
            </a:pPr>
            <a:r>
              <a:rPr lang="zh-CN" altLang="en-US" sz="2800" dirty="0">
                <a:solidFill>
                  <a:srgbClr val="000000"/>
                </a:solidFill>
                <a:latin typeface="Menlo"/>
              </a:rPr>
              <a:t>在终端中输入 </a:t>
            </a:r>
            <a:r>
              <a:rPr lang="en-US" altLang="zh-CN" sz="2800" dirty="0">
                <a:solidFill>
                  <a:srgbClr val="000000"/>
                </a:solidFill>
                <a:latin typeface="Menlo"/>
              </a:rPr>
              <a:t>pip install </a:t>
            </a:r>
            <a:r>
              <a:rPr lang="en-US" altLang="zh-CN" sz="2800" b="0" i="0" dirty="0" err="1">
                <a:solidFill>
                  <a:srgbClr val="000000"/>
                </a:solidFill>
                <a:effectLst/>
                <a:latin typeface="Menlo"/>
              </a:rPr>
              <a:t>django</a:t>
            </a:r>
            <a:endParaRPr lang="en-US" altLang="zh-CN" sz="2800" dirty="0">
              <a:solidFill>
                <a:srgbClr val="000000"/>
              </a:solidFill>
              <a:latin typeface="Menlo"/>
            </a:endParaRPr>
          </a:p>
          <a:p>
            <a:pPr indent="0" fontAlgn="auto">
              <a:lnSpc>
                <a:spcPct val="150000"/>
              </a:lnSpc>
              <a:buFont typeface="Wingdings" panose="05000000000000000000" charset="0"/>
              <a:buNone/>
            </a:pPr>
            <a:r>
              <a:rPr lang="zh-CN" altLang="en-US" sz="2800" b="0" i="0" dirty="0">
                <a:solidFill>
                  <a:srgbClr val="000000"/>
                </a:solidFill>
                <a:effectLst/>
                <a:latin typeface="Menlo"/>
              </a:rPr>
              <a:t>再输入 </a:t>
            </a:r>
            <a:r>
              <a:rPr lang="en-US" altLang="zh-CN" sz="2800" b="0" i="0" dirty="0" err="1">
                <a:solidFill>
                  <a:srgbClr val="000000"/>
                </a:solidFill>
                <a:effectLst/>
                <a:latin typeface="Menlo"/>
              </a:rPr>
              <a:t>django</a:t>
            </a:r>
            <a:r>
              <a:rPr lang="en-US" altLang="zh-CN" sz="2800" b="0" i="0" dirty="0">
                <a:solidFill>
                  <a:srgbClr val="000000"/>
                </a:solidFill>
                <a:effectLst/>
                <a:latin typeface="Menlo"/>
              </a:rPr>
              <a:t>-admin </a:t>
            </a:r>
            <a:r>
              <a:rPr lang="en-US" altLang="zh-CN" sz="2800" b="0" i="0" dirty="0" err="1">
                <a:solidFill>
                  <a:srgbClr val="000000"/>
                </a:solidFill>
                <a:effectLst/>
                <a:latin typeface="Menlo"/>
              </a:rPr>
              <a:t>startproject</a:t>
            </a:r>
            <a:r>
              <a:rPr lang="en-US" altLang="zh-CN" sz="2800" b="0" i="0" dirty="0">
                <a:solidFill>
                  <a:srgbClr val="000000"/>
                </a:solidFill>
                <a:effectLst/>
                <a:latin typeface="Menlo"/>
              </a:rPr>
              <a:t> </a:t>
            </a:r>
            <a:r>
              <a:rPr lang="en-US" altLang="zh-CN" sz="2800" b="0" i="0" dirty="0" err="1">
                <a:solidFill>
                  <a:srgbClr val="000000"/>
                </a:solidFill>
                <a:effectLst/>
                <a:latin typeface="Menlo"/>
              </a:rPr>
              <a:t>myproject</a:t>
            </a:r>
            <a:endParaRPr lang="en-US" altLang="zh-CN" sz="2800" b="0" i="0" dirty="0">
              <a:solidFill>
                <a:srgbClr val="000000"/>
              </a:solidFill>
              <a:effectLst/>
              <a:latin typeface="Menlo"/>
            </a:endParaRPr>
          </a:p>
          <a:p>
            <a:pPr indent="0" fontAlgn="auto">
              <a:lnSpc>
                <a:spcPct val="150000"/>
              </a:lnSpc>
              <a:buFont typeface="Wingdings" panose="05000000000000000000" charset="0"/>
              <a:buNone/>
            </a:pPr>
            <a:r>
              <a:rPr lang="zh-CN" altLang="en-US" sz="2800" b="0" i="0" dirty="0">
                <a:solidFill>
                  <a:srgbClr val="000000"/>
                </a:solidFill>
                <a:effectLst/>
                <a:latin typeface="Menlo"/>
              </a:rPr>
              <a:t>进到目录下 </a:t>
            </a:r>
            <a:r>
              <a:rPr lang="en-US" altLang="zh-CN" sz="2800" b="0" i="0" dirty="0">
                <a:solidFill>
                  <a:srgbClr val="000000"/>
                </a:solidFill>
                <a:effectLst/>
                <a:latin typeface="Menlo"/>
              </a:rPr>
              <a:t>cd </a:t>
            </a:r>
            <a:r>
              <a:rPr lang="en-US" altLang="zh-CN" sz="2800" b="0" i="0" dirty="0" err="1">
                <a:solidFill>
                  <a:srgbClr val="000000"/>
                </a:solidFill>
                <a:effectLst/>
                <a:latin typeface="Menlo"/>
              </a:rPr>
              <a:t>myproject</a:t>
            </a:r>
            <a:endParaRPr lang="en-US" altLang="zh-CN" sz="2800" b="0" i="0" dirty="0">
              <a:solidFill>
                <a:srgbClr val="000000"/>
              </a:solidFill>
              <a:effectLst/>
              <a:latin typeface="Menlo"/>
            </a:endParaRPr>
          </a:p>
          <a:p>
            <a:pPr indent="0" fontAlgn="auto">
              <a:lnSpc>
                <a:spcPct val="150000"/>
              </a:lnSpc>
              <a:buFont typeface="Wingdings" panose="05000000000000000000" charset="0"/>
              <a:buNone/>
            </a:pPr>
            <a:r>
              <a:rPr lang="zh-CN" altLang="en-US" sz="2800" b="0" i="0" dirty="0">
                <a:solidFill>
                  <a:srgbClr val="000000"/>
                </a:solidFill>
                <a:effectLst/>
                <a:latin typeface="Menlo"/>
              </a:rPr>
              <a:t>运行 </a:t>
            </a:r>
            <a:r>
              <a:rPr lang="en-US" altLang="zh-CN" sz="2800" b="0" i="0" dirty="0">
                <a:solidFill>
                  <a:srgbClr val="000000"/>
                </a:solidFill>
                <a:effectLst/>
                <a:latin typeface="Menlo"/>
              </a:rPr>
              <a:t>python manage.py </a:t>
            </a:r>
            <a:r>
              <a:rPr lang="en-US" altLang="zh-CN" sz="2800" b="0" i="0" dirty="0" err="1">
                <a:solidFill>
                  <a:srgbClr val="000000"/>
                </a:solidFill>
                <a:effectLst/>
                <a:latin typeface="Menlo"/>
              </a:rPr>
              <a:t>runserver</a:t>
            </a:r>
            <a:endParaRPr lang="en-US" altLang="zh-CN" sz="2800" b="0" i="0" dirty="0">
              <a:solidFill>
                <a:srgbClr val="000000"/>
              </a:solidFill>
              <a:effectLst/>
              <a:latin typeface="Menlo"/>
            </a:endParaRPr>
          </a:p>
          <a:p>
            <a:pPr indent="0" fontAlgn="auto">
              <a:lnSpc>
                <a:spcPct val="150000"/>
              </a:lnSpc>
              <a:buFont typeface="Wingdings" panose="05000000000000000000" charset="0"/>
              <a:buNone/>
            </a:pPr>
            <a:r>
              <a:rPr lang="en-US" altLang="zh-CN" sz="2800" b="0" i="0" u="none" strike="noStrike" dirty="0">
                <a:effectLst/>
                <a:highlight>
                  <a:srgbClr val="FFFFFF"/>
                </a:highlight>
                <a:latin typeface="Inter"/>
                <a:hlinkClick r:id="rId2"/>
              </a:rPr>
              <a:t>http://127.0.0.1:8000/</a:t>
            </a:r>
            <a:endParaRPr lang="en-US" altLang="zh-CN" sz="2800" dirty="0"/>
          </a:p>
        </p:txBody>
      </p:sp>
      <p:pic>
        <p:nvPicPr>
          <p:cNvPr id="1026" name="Picture 2" descr="VisualStudioCode标志_素材CNN">
            <a:extLst>
              <a:ext uri="{FF2B5EF4-FFF2-40B4-BE49-F238E27FC236}">
                <a16:creationId xmlns:a16="http://schemas.microsoft.com/office/drawing/2014/main" id="{2A9145EC-2AF0-747B-9CA3-B49B51D0FF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6787" y="4588933"/>
            <a:ext cx="3045213" cy="21976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112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3" name="文本框 2"/>
          <p:cNvSpPr txBox="1"/>
          <p:nvPr/>
        </p:nvSpPr>
        <p:spPr>
          <a:xfrm>
            <a:off x="813635" y="1361228"/>
            <a:ext cx="11192097" cy="5369772"/>
          </a:xfrm>
          <a:prstGeom prst="rect">
            <a:avLst/>
          </a:prstGeom>
          <a:noFill/>
        </p:spPr>
        <p:txBody>
          <a:bodyPr wrap="square" rtlCol="0">
            <a:spAutoFit/>
          </a:bodyPr>
          <a:lstStyle/>
          <a:p>
            <a:pPr indent="0" fontAlgn="auto">
              <a:lnSpc>
                <a:spcPct val="150000"/>
              </a:lnSpc>
              <a:buFont typeface="Wingdings" panose="05000000000000000000" charset="0"/>
              <a:buNone/>
            </a:pPr>
            <a:r>
              <a:rPr lang="zh-CN" altLang="en-US" sz="2400" dirty="0"/>
              <a:t>在里面的文件夹里新建一个</a:t>
            </a:r>
            <a:r>
              <a:rPr lang="en-US" altLang="zh-CN" sz="2400" dirty="0"/>
              <a:t>views.py</a:t>
            </a:r>
          </a:p>
          <a:p>
            <a:r>
              <a:rPr lang="en-US" altLang="zh-CN" sz="2400" b="0" dirty="0">
                <a:solidFill>
                  <a:srgbClr val="C586C0"/>
                </a:solidFill>
                <a:effectLst/>
                <a:highlight>
                  <a:srgbClr val="1F1F1F"/>
                </a:highlight>
                <a:latin typeface="Consolas" panose="020B0609020204030204" pitchFamily="49" charset="0"/>
              </a:rPr>
              <a:t>from</a:t>
            </a:r>
            <a:r>
              <a:rPr lang="en-US" altLang="zh-CN" sz="2400" b="0" dirty="0">
                <a:solidFill>
                  <a:srgbClr val="CCCCCC"/>
                </a:solidFill>
                <a:effectLst/>
                <a:highlight>
                  <a:srgbClr val="1F1F1F"/>
                </a:highlight>
                <a:latin typeface="Consolas" panose="020B0609020204030204" pitchFamily="49" charset="0"/>
              </a:rPr>
              <a:t> </a:t>
            </a:r>
            <a:r>
              <a:rPr lang="en-US" altLang="zh-CN" sz="2400" b="0" dirty="0" err="1">
                <a:solidFill>
                  <a:srgbClr val="4EC9B0"/>
                </a:solidFill>
                <a:effectLst/>
                <a:highlight>
                  <a:srgbClr val="1F1F1F"/>
                </a:highlight>
                <a:latin typeface="Consolas" panose="020B0609020204030204" pitchFamily="49" charset="0"/>
              </a:rPr>
              <a:t>django</a:t>
            </a:r>
            <a:r>
              <a:rPr lang="en-US" altLang="zh-CN" sz="2400" b="0" dirty="0" err="1">
                <a:solidFill>
                  <a:srgbClr val="CCCCCC"/>
                </a:solidFill>
                <a:effectLst/>
                <a:highlight>
                  <a:srgbClr val="1F1F1F"/>
                </a:highlight>
                <a:latin typeface="Consolas" panose="020B0609020204030204" pitchFamily="49" charset="0"/>
              </a:rPr>
              <a:t>.</a:t>
            </a:r>
            <a:r>
              <a:rPr lang="en-US" altLang="zh-CN" sz="2400" b="0" dirty="0" err="1">
                <a:solidFill>
                  <a:srgbClr val="4EC9B0"/>
                </a:solidFill>
                <a:effectLst/>
                <a:highlight>
                  <a:srgbClr val="1F1F1F"/>
                </a:highlight>
                <a:latin typeface="Consolas" panose="020B0609020204030204" pitchFamily="49" charset="0"/>
              </a:rPr>
              <a:t>http</a:t>
            </a:r>
            <a:r>
              <a:rPr lang="en-US" altLang="zh-CN" sz="2400" b="0" dirty="0">
                <a:solidFill>
                  <a:srgbClr val="CCCCCC"/>
                </a:solidFill>
                <a:effectLst/>
                <a:highlight>
                  <a:srgbClr val="1F1F1F"/>
                </a:highlight>
                <a:latin typeface="Consolas" panose="020B0609020204030204" pitchFamily="49" charset="0"/>
              </a:rPr>
              <a:t> </a:t>
            </a:r>
            <a:r>
              <a:rPr lang="en-US" altLang="zh-CN" sz="2400" b="0" dirty="0">
                <a:solidFill>
                  <a:srgbClr val="C586C0"/>
                </a:solidFill>
                <a:effectLst/>
                <a:highlight>
                  <a:srgbClr val="1F1F1F"/>
                </a:highlight>
                <a:latin typeface="Consolas" panose="020B0609020204030204" pitchFamily="49" charset="0"/>
              </a:rPr>
              <a:t>import</a:t>
            </a:r>
            <a:r>
              <a:rPr lang="en-US" altLang="zh-CN" sz="2400" b="0" dirty="0">
                <a:solidFill>
                  <a:srgbClr val="CCCCCC"/>
                </a:solidFill>
                <a:effectLst/>
                <a:highlight>
                  <a:srgbClr val="1F1F1F"/>
                </a:highlight>
                <a:latin typeface="Consolas" panose="020B0609020204030204" pitchFamily="49" charset="0"/>
              </a:rPr>
              <a:t> </a:t>
            </a:r>
            <a:r>
              <a:rPr lang="en-US" altLang="zh-CN" sz="2400" b="0" dirty="0" err="1">
                <a:solidFill>
                  <a:srgbClr val="4EC9B0"/>
                </a:solidFill>
                <a:effectLst/>
                <a:highlight>
                  <a:srgbClr val="1F1F1F"/>
                </a:highlight>
                <a:latin typeface="Consolas" panose="020B0609020204030204" pitchFamily="49" charset="0"/>
              </a:rPr>
              <a:t>HttpResponse</a:t>
            </a:r>
            <a:endParaRPr lang="en-US" altLang="zh-CN" sz="2400" b="0" dirty="0">
              <a:solidFill>
                <a:srgbClr val="CCCCCC"/>
              </a:solidFill>
              <a:effectLst/>
              <a:highlight>
                <a:srgbClr val="1F1F1F"/>
              </a:highlight>
              <a:latin typeface="Consolas" panose="020B0609020204030204" pitchFamily="49" charset="0"/>
            </a:endParaRPr>
          </a:p>
          <a:p>
            <a:br>
              <a:rPr lang="en-US" altLang="zh-CN" sz="2400" b="0" dirty="0">
                <a:solidFill>
                  <a:srgbClr val="CCCCCC"/>
                </a:solidFill>
                <a:effectLst/>
                <a:highlight>
                  <a:srgbClr val="1F1F1F"/>
                </a:highlight>
                <a:latin typeface="Consolas" panose="020B0609020204030204" pitchFamily="49" charset="0"/>
              </a:rPr>
            </a:br>
            <a:r>
              <a:rPr lang="en-US" altLang="zh-CN" sz="2400" b="0" dirty="0">
                <a:solidFill>
                  <a:srgbClr val="569CD6"/>
                </a:solidFill>
                <a:effectLst/>
                <a:highlight>
                  <a:srgbClr val="1F1F1F"/>
                </a:highlight>
                <a:latin typeface="Consolas" panose="020B0609020204030204" pitchFamily="49" charset="0"/>
              </a:rPr>
              <a:t>def</a:t>
            </a:r>
            <a:r>
              <a:rPr lang="en-US" altLang="zh-CN" sz="2400" b="0" dirty="0">
                <a:solidFill>
                  <a:srgbClr val="CCCCCC"/>
                </a:solidFill>
                <a:effectLst/>
                <a:highlight>
                  <a:srgbClr val="1F1F1F"/>
                </a:highlight>
                <a:latin typeface="Consolas" panose="020B0609020204030204" pitchFamily="49" charset="0"/>
              </a:rPr>
              <a:t> </a:t>
            </a:r>
            <a:r>
              <a:rPr lang="en-US" altLang="zh-CN" sz="2400" b="0" dirty="0" err="1">
                <a:solidFill>
                  <a:srgbClr val="DCDCAA"/>
                </a:solidFill>
                <a:effectLst/>
                <a:highlight>
                  <a:srgbClr val="1F1F1F"/>
                </a:highlight>
                <a:latin typeface="Consolas" panose="020B0609020204030204" pitchFamily="49" charset="0"/>
              </a:rPr>
              <a:t>custom_view</a:t>
            </a:r>
            <a:r>
              <a:rPr lang="en-US" altLang="zh-CN" sz="2400" b="0" dirty="0">
                <a:solidFill>
                  <a:srgbClr val="CCCCCC"/>
                </a:solidFill>
                <a:effectLst/>
                <a:highlight>
                  <a:srgbClr val="1F1F1F"/>
                </a:highlight>
                <a:latin typeface="Consolas" panose="020B0609020204030204" pitchFamily="49" charset="0"/>
              </a:rPr>
              <a:t>(</a:t>
            </a:r>
            <a:r>
              <a:rPr lang="en-US" altLang="zh-CN" sz="2400" b="0" dirty="0">
                <a:solidFill>
                  <a:srgbClr val="9CDCFE"/>
                </a:solidFill>
                <a:effectLst/>
                <a:highlight>
                  <a:srgbClr val="1F1F1F"/>
                </a:highlight>
                <a:latin typeface="Consolas" panose="020B0609020204030204" pitchFamily="49" charset="0"/>
              </a:rPr>
              <a:t>request</a:t>
            </a:r>
            <a:r>
              <a:rPr lang="en-US" altLang="zh-CN" sz="2400" b="0" dirty="0">
                <a:solidFill>
                  <a:srgbClr val="CCCCCC"/>
                </a:solidFill>
                <a:effectLst/>
                <a:highlight>
                  <a:srgbClr val="1F1F1F"/>
                </a:highlight>
                <a:latin typeface="Consolas" panose="020B0609020204030204" pitchFamily="49" charset="0"/>
              </a:rPr>
              <a:t>):</a:t>
            </a:r>
          </a:p>
          <a:p>
            <a:r>
              <a:rPr lang="en-US" altLang="zh-CN" sz="2400" b="0" dirty="0">
                <a:solidFill>
                  <a:srgbClr val="CCCCCC"/>
                </a:solidFill>
                <a:effectLst/>
                <a:highlight>
                  <a:srgbClr val="1F1F1F"/>
                </a:highlight>
                <a:latin typeface="Consolas" panose="020B0609020204030204" pitchFamily="49" charset="0"/>
              </a:rPr>
              <a:t>    </a:t>
            </a:r>
            <a:r>
              <a:rPr lang="en-US" altLang="zh-CN" sz="2400" b="0" dirty="0">
                <a:solidFill>
                  <a:srgbClr val="C586C0"/>
                </a:solidFill>
                <a:effectLst/>
                <a:highlight>
                  <a:srgbClr val="1F1F1F"/>
                </a:highlight>
                <a:latin typeface="Consolas" panose="020B0609020204030204" pitchFamily="49" charset="0"/>
              </a:rPr>
              <a:t>return</a:t>
            </a:r>
            <a:r>
              <a:rPr lang="en-US" altLang="zh-CN" sz="2400" b="0" dirty="0">
                <a:solidFill>
                  <a:srgbClr val="CCCCCC"/>
                </a:solidFill>
                <a:effectLst/>
                <a:highlight>
                  <a:srgbClr val="1F1F1F"/>
                </a:highlight>
                <a:latin typeface="Consolas" panose="020B0609020204030204" pitchFamily="49" charset="0"/>
              </a:rPr>
              <a:t> </a:t>
            </a:r>
            <a:r>
              <a:rPr lang="en-US" altLang="zh-CN" sz="2400" b="0" dirty="0" err="1">
                <a:solidFill>
                  <a:srgbClr val="4EC9B0"/>
                </a:solidFill>
                <a:effectLst/>
                <a:highlight>
                  <a:srgbClr val="1F1F1F"/>
                </a:highlight>
                <a:latin typeface="Consolas" panose="020B0609020204030204" pitchFamily="49" charset="0"/>
              </a:rPr>
              <a:t>HttpResponse</a:t>
            </a:r>
            <a:r>
              <a:rPr lang="en-US" altLang="zh-CN" sz="2400" b="0" dirty="0">
                <a:solidFill>
                  <a:srgbClr val="CCCCCC"/>
                </a:solidFill>
                <a:effectLst/>
                <a:highlight>
                  <a:srgbClr val="1F1F1F"/>
                </a:highlight>
                <a:latin typeface="Consolas" panose="020B0609020204030204" pitchFamily="49" charset="0"/>
              </a:rPr>
              <a:t>(</a:t>
            </a:r>
            <a:r>
              <a:rPr lang="en-US" altLang="zh-CN" sz="2400" b="0" dirty="0">
                <a:solidFill>
                  <a:srgbClr val="CE9178"/>
                </a:solidFill>
                <a:effectLst/>
                <a:highlight>
                  <a:srgbClr val="1F1F1F"/>
                </a:highlight>
                <a:latin typeface="Consolas" panose="020B0609020204030204" pitchFamily="49" charset="0"/>
              </a:rPr>
              <a:t>"This is a custom page created for our demo."</a:t>
            </a:r>
            <a:r>
              <a:rPr lang="en-US" altLang="zh-CN" sz="2400" b="0" dirty="0">
                <a:solidFill>
                  <a:srgbClr val="CCCCCC"/>
                </a:solidFill>
                <a:effectLst/>
                <a:highlight>
                  <a:srgbClr val="1F1F1F"/>
                </a:highlight>
                <a:latin typeface="Consolas" panose="020B0609020204030204" pitchFamily="49" charset="0"/>
              </a:rPr>
              <a:t>)</a:t>
            </a:r>
          </a:p>
          <a:p>
            <a:pPr indent="0" fontAlgn="auto">
              <a:lnSpc>
                <a:spcPct val="150000"/>
              </a:lnSpc>
              <a:buFont typeface="Wingdings" panose="05000000000000000000" charset="0"/>
              <a:buNone/>
            </a:pPr>
            <a:r>
              <a:rPr lang="zh-CN" altLang="en-US" sz="2400" dirty="0"/>
              <a:t>找到 同级别下的 </a:t>
            </a:r>
            <a:r>
              <a:rPr lang="en-US" altLang="zh-CN" sz="2400" dirty="0"/>
              <a:t>urls.py </a:t>
            </a:r>
            <a:r>
              <a:rPr lang="zh-CN" altLang="en-US" sz="2400" dirty="0"/>
              <a:t>，加入两句</a:t>
            </a:r>
            <a:endParaRPr lang="en-US" altLang="zh-CN" sz="2400" dirty="0"/>
          </a:p>
          <a:p>
            <a:pPr>
              <a:lnSpc>
                <a:spcPct val="150000"/>
              </a:lnSpc>
            </a:pPr>
            <a:r>
              <a:rPr lang="en-US" altLang="zh-CN" sz="2400" b="0" dirty="0">
                <a:solidFill>
                  <a:srgbClr val="C586C0"/>
                </a:solidFill>
                <a:effectLst/>
                <a:highlight>
                  <a:srgbClr val="1F1F1F"/>
                </a:highlight>
                <a:latin typeface="Consolas" panose="020B0609020204030204" pitchFamily="49" charset="0"/>
              </a:rPr>
              <a:t>from</a:t>
            </a:r>
            <a:r>
              <a:rPr lang="en-US" altLang="zh-CN" sz="2400" b="0" dirty="0">
                <a:solidFill>
                  <a:srgbClr val="CCCCCC"/>
                </a:solidFill>
                <a:effectLst/>
                <a:highlight>
                  <a:srgbClr val="1F1F1F"/>
                </a:highlight>
                <a:latin typeface="Consolas" panose="020B0609020204030204" pitchFamily="49" charset="0"/>
              </a:rPr>
              <a:t> </a:t>
            </a:r>
            <a:r>
              <a:rPr lang="en-US" altLang="zh-CN" sz="2400" b="0" dirty="0" err="1">
                <a:solidFill>
                  <a:srgbClr val="4EC9B0"/>
                </a:solidFill>
                <a:effectLst/>
                <a:highlight>
                  <a:srgbClr val="1F1F1F"/>
                </a:highlight>
                <a:latin typeface="Consolas" panose="020B0609020204030204" pitchFamily="49" charset="0"/>
              </a:rPr>
              <a:t>myproject</a:t>
            </a:r>
            <a:r>
              <a:rPr lang="en-US" altLang="zh-CN" sz="2400" b="0" dirty="0" err="1">
                <a:solidFill>
                  <a:srgbClr val="CCCCCC"/>
                </a:solidFill>
                <a:effectLst/>
                <a:highlight>
                  <a:srgbClr val="1F1F1F"/>
                </a:highlight>
                <a:latin typeface="Consolas" panose="020B0609020204030204" pitchFamily="49" charset="0"/>
              </a:rPr>
              <a:t>.</a:t>
            </a:r>
            <a:r>
              <a:rPr lang="en-US" altLang="zh-CN" sz="2400" b="0" dirty="0" err="1">
                <a:solidFill>
                  <a:srgbClr val="4EC9B0"/>
                </a:solidFill>
                <a:effectLst/>
                <a:highlight>
                  <a:srgbClr val="1F1F1F"/>
                </a:highlight>
                <a:latin typeface="Consolas" panose="020B0609020204030204" pitchFamily="49" charset="0"/>
              </a:rPr>
              <a:t>views</a:t>
            </a:r>
            <a:r>
              <a:rPr lang="en-US" altLang="zh-CN" sz="2400" b="0" dirty="0">
                <a:solidFill>
                  <a:srgbClr val="CCCCCC"/>
                </a:solidFill>
                <a:effectLst/>
                <a:highlight>
                  <a:srgbClr val="1F1F1F"/>
                </a:highlight>
                <a:latin typeface="Consolas" panose="020B0609020204030204" pitchFamily="49" charset="0"/>
              </a:rPr>
              <a:t> </a:t>
            </a:r>
            <a:r>
              <a:rPr lang="en-US" altLang="zh-CN" sz="2400" b="0" dirty="0">
                <a:solidFill>
                  <a:srgbClr val="C586C0"/>
                </a:solidFill>
                <a:effectLst/>
                <a:highlight>
                  <a:srgbClr val="1F1F1F"/>
                </a:highlight>
                <a:latin typeface="Consolas" panose="020B0609020204030204" pitchFamily="49" charset="0"/>
              </a:rPr>
              <a:t>import</a:t>
            </a:r>
            <a:r>
              <a:rPr lang="en-US" altLang="zh-CN" sz="2400" b="0" dirty="0">
                <a:solidFill>
                  <a:srgbClr val="CCCCCC"/>
                </a:solidFill>
                <a:effectLst/>
                <a:highlight>
                  <a:srgbClr val="1F1F1F"/>
                </a:highlight>
                <a:latin typeface="Consolas" panose="020B0609020204030204" pitchFamily="49" charset="0"/>
              </a:rPr>
              <a:t> </a:t>
            </a:r>
            <a:r>
              <a:rPr lang="en-US" altLang="zh-CN" sz="2400" b="0" dirty="0" err="1">
                <a:solidFill>
                  <a:srgbClr val="DCDCAA"/>
                </a:solidFill>
                <a:effectLst/>
                <a:highlight>
                  <a:srgbClr val="1F1F1F"/>
                </a:highlight>
                <a:latin typeface="Consolas" panose="020B0609020204030204" pitchFamily="49" charset="0"/>
              </a:rPr>
              <a:t>custom_view</a:t>
            </a:r>
            <a:endParaRPr lang="en-US" altLang="zh-CN" sz="2400" b="0" dirty="0">
              <a:solidFill>
                <a:srgbClr val="CCCCCC"/>
              </a:solidFill>
              <a:effectLst/>
              <a:highlight>
                <a:srgbClr val="1F1F1F"/>
              </a:highlight>
              <a:latin typeface="Consolas" panose="020B0609020204030204" pitchFamily="49" charset="0"/>
            </a:endParaRPr>
          </a:p>
          <a:p>
            <a:pPr>
              <a:lnSpc>
                <a:spcPct val="150000"/>
              </a:lnSpc>
            </a:pPr>
            <a:r>
              <a:rPr lang="en-US" altLang="zh-CN" sz="2400" b="0" dirty="0">
                <a:solidFill>
                  <a:srgbClr val="CCCCCC"/>
                </a:solidFill>
                <a:effectLst/>
                <a:highlight>
                  <a:srgbClr val="1F1F1F"/>
                </a:highlight>
                <a:latin typeface="Consolas" panose="020B0609020204030204" pitchFamily="49" charset="0"/>
              </a:rPr>
              <a:t>    </a:t>
            </a:r>
            <a:r>
              <a:rPr lang="en-US" altLang="zh-CN" sz="2400" b="0" dirty="0">
                <a:solidFill>
                  <a:srgbClr val="DCDCAA"/>
                </a:solidFill>
                <a:effectLst/>
                <a:highlight>
                  <a:srgbClr val="1F1F1F"/>
                </a:highlight>
                <a:latin typeface="Consolas" panose="020B0609020204030204" pitchFamily="49" charset="0"/>
              </a:rPr>
              <a:t>path</a:t>
            </a:r>
            <a:r>
              <a:rPr lang="en-US" altLang="zh-CN" sz="2400" b="0" dirty="0">
                <a:solidFill>
                  <a:srgbClr val="CCCCCC"/>
                </a:solidFill>
                <a:effectLst/>
                <a:highlight>
                  <a:srgbClr val="1F1F1F"/>
                </a:highlight>
                <a:latin typeface="Consolas" panose="020B0609020204030204" pitchFamily="49" charset="0"/>
              </a:rPr>
              <a:t>(</a:t>
            </a:r>
            <a:r>
              <a:rPr lang="en-US" altLang="zh-CN" sz="2400" b="0" dirty="0">
                <a:solidFill>
                  <a:srgbClr val="CE9178"/>
                </a:solidFill>
                <a:effectLst/>
                <a:highlight>
                  <a:srgbClr val="1F1F1F"/>
                </a:highlight>
                <a:latin typeface="Consolas" panose="020B0609020204030204" pitchFamily="49" charset="0"/>
              </a:rPr>
              <a:t>'custom-page/'</a:t>
            </a:r>
            <a:r>
              <a:rPr lang="en-US" altLang="zh-CN" sz="2400" b="0" dirty="0">
                <a:solidFill>
                  <a:srgbClr val="CCCCCC"/>
                </a:solidFill>
                <a:effectLst/>
                <a:highlight>
                  <a:srgbClr val="1F1F1F"/>
                </a:highlight>
                <a:latin typeface="Consolas" panose="020B0609020204030204" pitchFamily="49" charset="0"/>
              </a:rPr>
              <a:t>, </a:t>
            </a:r>
            <a:r>
              <a:rPr lang="en-US" altLang="zh-CN" sz="2400" b="0" dirty="0" err="1">
                <a:solidFill>
                  <a:srgbClr val="DCDCAA"/>
                </a:solidFill>
                <a:effectLst/>
                <a:highlight>
                  <a:srgbClr val="1F1F1F"/>
                </a:highlight>
                <a:latin typeface="Consolas" panose="020B0609020204030204" pitchFamily="49" charset="0"/>
              </a:rPr>
              <a:t>custom_view</a:t>
            </a:r>
            <a:r>
              <a:rPr lang="en-US" altLang="zh-CN" sz="2400" b="0" dirty="0">
                <a:solidFill>
                  <a:srgbClr val="CCCCCC"/>
                </a:solidFill>
                <a:effectLst/>
                <a:highlight>
                  <a:srgbClr val="1F1F1F"/>
                </a:highlight>
                <a:latin typeface="Consolas" panose="020B0609020204030204" pitchFamily="49" charset="0"/>
              </a:rPr>
              <a:t>, </a:t>
            </a:r>
            <a:r>
              <a:rPr lang="en-US" altLang="zh-CN" sz="2400" b="0" dirty="0">
                <a:solidFill>
                  <a:srgbClr val="9CDCFE"/>
                </a:solidFill>
                <a:effectLst/>
                <a:highlight>
                  <a:srgbClr val="1F1F1F"/>
                </a:highlight>
                <a:latin typeface="Consolas" panose="020B0609020204030204" pitchFamily="49" charset="0"/>
              </a:rPr>
              <a:t>name</a:t>
            </a:r>
            <a:r>
              <a:rPr lang="en-US" altLang="zh-CN" sz="2400" b="0" dirty="0">
                <a:solidFill>
                  <a:srgbClr val="D4D4D4"/>
                </a:solidFill>
                <a:effectLst/>
                <a:highlight>
                  <a:srgbClr val="1F1F1F"/>
                </a:highlight>
                <a:latin typeface="Consolas" panose="020B0609020204030204" pitchFamily="49" charset="0"/>
              </a:rPr>
              <a:t>=</a:t>
            </a:r>
            <a:r>
              <a:rPr lang="en-US" altLang="zh-CN" sz="2400" b="0" dirty="0">
                <a:solidFill>
                  <a:srgbClr val="CE9178"/>
                </a:solidFill>
                <a:effectLst/>
                <a:highlight>
                  <a:srgbClr val="1F1F1F"/>
                </a:highlight>
                <a:latin typeface="Consolas" panose="020B0609020204030204" pitchFamily="49" charset="0"/>
              </a:rPr>
              <a:t>'</a:t>
            </a:r>
            <a:r>
              <a:rPr lang="en-US" altLang="zh-CN" sz="2400" b="0" dirty="0" err="1">
                <a:solidFill>
                  <a:srgbClr val="CE9178"/>
                </a:solidFill>
                <a:effectLst/>
                <a:highlight>
                  <a:srgbClr val="1F1F1F"/>
                </a:highlight>
                <a:latin typeface="Consolas" panose="020B0609020204030204" pitchFamily="49" charset="0"/>
              </a:rPr>
              <a:t>custom_page</a:t>
            </a:r>
            <a:r>
              <a:rPr lang="en-US" altLang="zh-CN" sz="2400" b="0" dirty="0">
                <a:solidFill>
                  <a:srgbClr val="CE9178"/>
                </a:solidFill>
                <a:effectLst/>
                <a:highlight>
                  <a:srgbClr val="1F1F1F"/>
                </a:highlight>
                <a:latin typeface="Consolas" panose="020B0609020204030204" pitchFamily="49" charset="0"/>
              </a:rPr>
              <a:t>’</a:t>
            </a:r>
            <a:r>
              <a:rPr lang="en-US" altLang="zh-CN" sz="2400" b="0" dirty="0">
                <a:solidFill>
                  <a:srgbClr val="CCCCCC"/>
                </a:solidFill>
                <a:effectLst/>
                <a:highlight>
                  <a:srgbClr val="1F1F1F"/>
                </a:highlight>
                <a:latin typeface="Consolas" panose="020B0609020204030204" pitchFamily="49" charset="0"/>
              </a:rPr>
              <a:t>),</a:t>
            </a:r>
          </a:p>
          <a:p>
            <a:pPr>
              <a:lnSpc>
                <a:spcPct val="150000"/>
              </a:lnSpc>
            </a:pPr>
            <a:r>
              <a:rPr lang="en-US" altLang="zh-CN" sz="2400" dirty="0">
                <a:hlinkClick r:id="rId2"/>
              </a:rPr>
              <a:t>127.0.0.1:8000/custom-page/</a:t>
            </a:r>
            <a:endParaRPr lang="en-US" altLang="zh-CN" sz="2400" b="0" dirty="0">
              <a:solidFill>
                <a:srgbClr val="CCCCCC"/>
              </a:solidFill>
              <a:effectLst/>
              <a:highlight>
                <a:srgbClr val="1F1F1F"/>
              </a:highlight>
              <a:latin typeface="Consolas" panose="020B0609020204030204" pitchFamily="49" charset="0"/>
            </a:endParaRPr>
          </a:p>
          <a:p>
            <a:pPr indent="0" fontAlgn="auto">
              <a:lnSpc>
                <a:spcPct val="150000"/>
              </a:lnSpc>
              <a:buFont typeface="Wingdings" panose="05000000000000000000" charset="0"/>
              <a:buNone/>
            </a:pPr>
            <a:endParaRPr lang="en-US" altLang="zh-CN" sz="2400" dirty="0"/>
          </a:p>
        </p:txBody>
      </p:sp>
    </p:spTree>
    <p:extLst>
      <p:ext uri="{BB962C8B-B14F-4D97-AF65-F5344CB8AC3E}">
        <p14:creationId xmlns:p14="http://schemas.microsoft.com/office/powerpoint/2010/main" val="264224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课程</a:t>
            </a:r>
          </a:p>
        </p:txBody>
      </p:sp>
      <p:pic>
        <p:nvPicPr>
          <p:cNvPr id="4" name="图片 3" descr="timg4"/>
          <p:cNvPicPr>
            <a:picLocks noChangeAspect="1"/>
          </p:cNvPicPr>
          <p:nvPr/>
        </p:nvPicPr>
        <p:blipFill>
          <a:blip r:embed="rId2"/>
          <a:stretch>
            <a:fillRect/>
          </a:stretch>
        </p:blipFill>
        <p:spPr>
          <a:xfrm>
            <a:off x="624205" y="2561590"/>
            <a:ext cx="4011295" cy="3287395"/>
          </a:xfrm>
          <a:prstGeom prst="rect">
            <a:avLst/>
          </a:prstGeom>
        </p:spPr>
      </p:pic>
      <p:pic>
        <p:nvPicPr>
          <p:cNvPr id="5" name="图片 4" descr="timg3"/>
          <p:cNvPicPr>
            <a:picLocks noChangeAspect="1"/>
          </p:cNvPicPr>
          <p:nvPr/>
        </p:nvPicPr>
        <p:blipFill>
          <a:blip r:embed="rId3"/>
          <a:stretch>
            <a:fillRect/>
          </a:stretch>
        </p:blipFill>
        <p:spPr>
          <a:xfrm>
            <a:off x="4824730" y="1494790"/>
            <a:ext cx="6556375" cy="497776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3" name="文本框 2"/>
          <p:cNvSpPr txBox="1"/>
          <p:nvPr/>
        </p:nvSpPr>
        <p:spPr>
          <a:xfrm>
            <a:off x="984250" y="1393190"/>
            <a:ext cx="10222865" cy="1476375"/>
          </a:xfrm>
          <a:prstGeom prst="rect">
            <a:avLst/>
          </a:prstGeom>
          <a:noFill/>
        </p:spPr>
        <p:txBody>
          <a:bodyPr wrap="square" rtlCol="0">
            <a:spAutoFit/>
          </a:bodyPr>
          <a:lstStyle/>
          <a:p>
            <a:pPr fontAlgn="auto">
              <a:lnSpc>
                <a:spcPct val="150000"/>
              </a:lnSpc>
            </a:pPr>
            <a:r>
              <a:rPr lang="zh-CN" altLang="en-US" sz="3200"/>
              <a:t>二、数据科学</a:t>
            </a:r>
            <a:r>
              <a:rPr lang="en-US" altLang="zh-CN" sz="3200"/>
              <a:t>--</a:t>
            </a:r>
            <a:r>
              <a:rPr lang="zh-CN" altLang="en-US" sz="3200"/>
              <a:t>包括机器学习、数据分析和数据可视化</a:t>
            </a:r>
          </a:p>
          <a:p>
            <a:pPr fontAlgn="auto">
              <a:lnSpc>
                <a:spcPct val="150000"/>
              </a:lnSpc>
            </a:pPr>
            <a:r>
              <a:rPr lang="zh-CN" altLang="en-US" sz="2800"/>
              <a:t>  什么是机器学习？</a:t>
            </a:r>
          </a:p>
        </p:txBody>
      </p:sp>
      <p:sp>
        <p:nvSpPr>
          <p:cNvPr id="6" name="文本框 5"/>
          <p:cNvSpPr txBox="1"/>
          <p:nvPr/>
        </p:nvSpPr>
        <p:spPr>
          <a:xfrm>
            <a:off x="1030605" y="2869565"/>
            <a:ext cx="6353810" cy="2676525"/>
          </a:xfrm>
          <a:prstGeom prst="rect">
            <a:avLst/>
          </a:prstGeom>
          <a:noFill/>
        </p:spPr>
        <p:txBody>
          <a:bodyPr wrap="square" rtlCol="0" anchor="t">
            <a:spAutoFit/>
          </a:bodyPr>
          <a:lstStyle/>
          <a:p>
            <a:pPr fontAlgn="auto">
              <a:lnSpc>
                <a:spcPct val="150000"/>
              </a:lnSpc>
            </a:pPr>
            <a:r>
              <a:rPr lang="zh-CN" altLang="en-US" sz="2800">
                <a:sym typeface="+mn-ea"/>
              </a:rPr>
              <a:t>假设您想开发一个程序用于自动检测图片中的内容。因此 对于右面的这张图片（图</a:t>
            </a:r>
            <a:r>
              <a:rPr lang="en-US" altLang="zh-CN" sz="2800">
                <a:sym typeface="+mn-ea"/>
              </a:rPr>
              <a:t>1</a:t>
            </a:r>
            <a:r>
              <a:rPr lang="zh-CN" altLang="en-US" sz="2800">
                <a:sym typeface="+mn-ea"/>
              </a:rPr>
              <a:t>），您希望您的程序能识别出这是条狗。</a:t>
            </a:r>
            <a:endParaRPr lang="zh-CN" altLang="en-US" sz="2800"/>
          </a:p>
        </p:txBody>
      </p:sp>
      <p:pic>
        <p:nvPicPr>
          <p:cNvPr id="7" name="图片 6" descr="IMG_4925"/>
          <p:cNvPicPr>
            <a:picLocks noChangeAspect="1"/>
          </p:cNvPicPr>
          <p:nvPr/>
        </p:nvPicPr>
        <p:blipFill>
          <a:blip r:embed="rId2"/>
          <a:stretch>
            <a:fillRect/>
          </a:stretch>
        </p:blipFill>
        <p:spPr>
          <a:xfrm>
            <a:off x="7463790" y="3100705"/>
            <a:ext cx="4371975" cy="303847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7" name="文本框 6"/>
          <p:cNvSpPr txBox="1"/>
          <p:nvPr/>
        </p:nvSpPr>
        <p:spPr>
          <a:xfrm>
            <a:off x="1277620" y="1579245"/>
            <a:ext cx="8770620" cy="798830"/>
          </a:xfrm>
          <a:prstGeom prst="rect">
            <a:avLst/>
          </a:prstGeom>
          <a:noFill/>
        </p:spPr>
        <p:txBody>
          <a:bodyPr wrap="none" rtlCol="0">
            <a:spAutoFit/>
          </a:bodyPr>
          <a:lstStyle/>
          <a:p>
            <a:r>
              <a:rPr lang="zh-CN" altLang="en-US" sz="2800" dirty="0"/>
              <a:t>而对于下边的图</a:t>
            </a:r>
            <a:r>
              <a:rPr lang="en-US" altLang="zh-CN" sz="2800" dirty="0"/>
              <a:t>2</a:t>
            </a:r>
            <a:r>
              <a:rPr lang="zh-CN" altLang="en-US" sz="2800" dirty="0"/>
              <a:t>，您希望的程序能识别出它是张桌子</a:t>
            </a:r>
            <a:r>
              <a:rPr lang="zh-CN" altLang="en-US" dirty="0"/>
              <a:t>。</a:t>
            </a:r>
          </a:p>
          <a:p>
            <a:endParaRPr lang="zh-CN" altLang="en-US" dirty="0"/>
          </a:p>
        </p:txBody>
      </p:sp>
      <p:pic>
        <p:nvPicPr>
          <p:cNvPr id="8" name="图片 7" descr="IMG_4926"/>
          <p:cNvPicPr>
            <a:picLocks noChangeAspect="1"/>
          </p:cNvPicPr>
          <p:nvPr/>
        </p:nvPicPr>
        <p:blipFill>
          <a:blip r:embed="rId2"/>
          <a:stretch>
            <a:fillRect/>
          </a:stretch>
        </p:blipFill>
        <p:spPr>
          <a:xfrm>
            <a:off x="1388110" y="2303780"/>
            <a:ext cx="4957445" cy="3555365"/>
          </a:xfrm>
          <a:prstGeom prst="rect">
            <a:avLst/>
          </a:prstGeom>
        </p:spPr>
      </p:pic>
      <p:sp>
        <p:nvSpPr>
          <p:cNvPr id="9" name="文本框 8"/>
          <p:cNvSpPr txBox="1"/>
          <p:nvPr/>
        </p:nvSpPr>
        <p:spPr>
          <a:xfrm>
            <a:off x="6843395" y="2378075"/>
            <a:ext cx="3395980" cy="1383665"/>
          </a:xfrm>
          <a:prstGeom prst="rect">
            <a:avLst/>
          </a:prstGeom>
          <a:noFill/>
        </p:spPr>
        <p:txBody>
          <a:bodyPr wrap="square" rtlCol="0">
            <a:spAutoFit/>
          </a:bodyPr>
          <a:lstStyle/>
          <a:p>
            <a:r>
              <a:rPr lang="zh-CN" altLang="en-US" sz="2800" dirty="0"/>
              <a:t>程序是怎样做到正确的识别的呢，这就用到了机器学习。</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7" name="文本框 6"/>
          <p:cNvSpPr txBox="1"/>
          <p:nvPr/>
        </p:nvSpPr>
        <p:spPr>
          <a:xfrm>
            <a:off x="864870" y="1299210"/>
            <a:ext cx="9422130" cy="4892675"/>
          </a:xfrm>
          <a:prstGeom prst="rect">
            <a:avLst/>
          </a:prstGeom>
          <a:noFill/>
        </p:spPr>
        <p:txBody>
          <a:bodyPr wrap="square" rtlCol="0">
            <a:spAutoFit/>
          </a:bodyPr>
          <a:lstStyle/>
          <a:p>
            <a:pPr fontAlgn="auto">
              <a:lnSpc>
                <a:spcPct val="150000"/>
              </a:lnSpc>
            </a:pPr>
            <a:r>
              <a:rPr lang="zh-CN" altLang="en-US" sz="2800"/>
              <a:t>机器学习的应用还有：</a:t>
            </a:r>
          </a:p>
          <a:p>
            <a:pPr marL="285750" indent="-285750" fontAlgn="auto">
              <a:lnSpc>
                <a:spcPct val="150000"/>
              </a:lnSpc>
              <a:buFont typeface="Wingdings" panose="05000000000000000000" charset="0"/>
              <a:buChar char="n"/>
            </a:pPr>
            <a:r>
              <a:rPr lang="zh-CN" altLang="en-US" sz="2800"/>
              <a:t>推荐系统（像</a:t>
            </a:r>
            <a:r>
              <a:rPr lang="en-US" altLang="zh-CN" sz="2800"/>
              <a:t>YouTube</a:t>
            </a:r>
            <a:r>
              <a:rPr lang="zh-CN" altLang="en-US" sz="2800"/>
              <a:t>、今日头条）</a:t>
            </a:r>
          </a:p>
          <a:p>
            <a:pPr marL="285750" indent="-285750" fontAlgn="auto">
              <a:lnSpc>
                <a:spcPct val="150000"/>
              </a:lnSpc>
              <a:buFont typeface="Wingdings" panose="05000000000000000000" charset="0"/>
              <a:buChar char="n"/>
            </a:pPr>
            <a:r>
              <a:rPr lang="zh-CN" altLang="en-US" sz="2800"/>
              <a:t>面部识别（面部识别门禁、面部识别考勤）</a:t>
            </a:r>
          </a:p>
          <a:p>
            <a:pPr marL="285750" indent="-285750" fontAlgn="auto">
              <a:lnSpc>
                <a:spcPct val="150000"/>
              </a:lnSpc>
              <a:buFont typeface="Wingdings" panose="05000000000000000000" charset="0"/>
              <a:buChar char="n"/>
            </a:pPr>
            <a:r>
              <a:rPr lang="zh-CN" altLang="en-US" sz="2800"/>
              <a:t>声音识别（语音识别成文字（科大讯飞）、</a:t>
            </a:r>
            <a:r>
              <a:rPr lang="en-US" altLang="zh-CN" sz="2800"/>
              <a:t>iphone</a:t>
            </a:r>
            <a:r>
              <a:rPr lang="zh-CN" altLang="en-US" sz="2800"/>
              <a:t>的</a:t>
            </a:r>
            <a:r>
              <a:rPr lang="en-US" altLang="zh-CN" sz="2800"/>
              <a:t>siri</a:t>
            </a:r>
            <a:r>
              <a:rPr lang="zh-CN" altLang="en-US" sz="2800"/>
              <a:t>）</a:t>
            </a:r>
            <a:endParaRPr lang="zh-CN" altLang="en-US"/>
          </a:p>
          <a:p>
            <a:endParaRPr lang="zh-CN" altLang="en-US"/>
          </a:p>
          <a:p>
            <a:pPr fontAlgn="auto">
              <a:lnSpc>
                <a:spcPct val="150000"/>
              </a:lnSpc>
            </a:pPr>
            <a:r>
              <a:rPr lang="zh-CN" altLang="en-US" sz="2800"/>
              <a:t>将</a:t>
            </a:r>
            <a:r>
              <a:rPr lang="en-US" altLang="zh-CN" sz="2800"/>
              <a:t>python</a:t>
            </a:r>
            <a:r>
              <a:rPr lang="zh-CN" altLang="en-US" sz="2800"/>
              <a:t>用于机器学习</a:t>
            </a:r>
          </a:p>
          <a:p>
            <a:pPr fontAlgn="auto">
              <a:lnSpc>
                <a:spcPct val="150000"/>
              </a:lnSpc>
            </a:pPr>
            <a:r>
              <a:rPr lang="zh-CN" altLang="en-US" sz="2800"/>
              <a:t>有一些流行的</a:t>
            </a:r>
            <a:r>
              <a:rPr lang="en-US" altLang="zh-CN" sz="2800"/>
              <a:t>python</a:t>
            </a:r>
            <a:r>
              <a:rPr lang="zh-CN" altLang="en-US" sz="2800"/>
              <a:t>机器学习库和框架，其中最流行的两个是</a:t>
            </a:r>
            <a:r>
              <a:rPr lang="en-US" altLang="zh-CN" sz="2800"/>
              <a:t>scikit-learn</a:t>
            </a:r>
            <a:r>
              <a:rPr lang="zh-CN" altLang="en-US" sz="2800"/>
              <a:t>和</a:t>
            </a:r>
            <a:r>
              <a:rPr lang="en-US" altLang="zh-CN" sz="2800"/>
              <a:t>TensorFlow.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7" name="文本框 6"/>
          <p:cNvSpPr txBox="1"/>
          <p:nvPr/>
        </p:nvSpPr>
        <p:spPr>
          <a:xfrm>
            <a:off x="927100" y="1557020"/>
            <a:ext cx="10441305" cy="1322070"/>
          </a:xfrm>
          <a:prstGeom prst="rect">
            <a:avLst/>
          </a:prstGeom>
          <a:noFill/>
        </p:spPr>
        <p:txBody>
          <a:bodyPr wrap="square" rtlCol="0">
            <a:spAutoFit/>
          </a:bodyPr>
          <a:lstStyle/>
          <a:p>
            <a:pPr fontAlgn="auto">
              <a:lnSpc>
                <a:spcPct val="100000"/>
              </a:lnSpc>
            </a:pPr>
            <a:r>
              <a:rPr lang="zh-CN" altLang="en-US" sz="2800" b="1" dirty="0"/>
              <a:t>数据分析和数据可视化</a:t>
            </a:r>
            <a:endParaRPr lang="zh-CN" altLang="en-US" sz="2800" dirty="0"/>
          </a:p>
          <a:p>
            <a:pPr fontAlgn="auto">
              <a:lnSpc>
                <a:spcPct val="100000"/>
              </a:lnSpc>
            </a:pPr>
            <a:r>
              <a:rPr lang="zh-CN" altLang="en-US" sz="2800" dirty="0"/>
              <a:t>      </a:t>
            </a:r>
            <a:r>
              <a:rPr lang="zh-CN" altLang="en-US" sz="2400" dirty="0"/>
              <a:t>假设，您为一家在线销售产品的公司工作，那么，作为数据分析师，您也许会画一系列产品销售图，来分析该产品在男性、女性中受欢迎程度的原因。</a:t>
            </a:r>
          </a:p>
        </p:txBody>
      </p:sp>
      <p:pic>
        <p:nvPicPr>
          <p:cNvPr id="3" name="图片 2" descr="IMG_4927"/>
          <p:cNvPicPr>
            <a:picLocks noChangeAspect="1"/>
          </p:cNvPicPr>
          <p:nvPr/>
        </p:nvPicPr>
        <p:blipFill>
          <a:blip r:embed="rId2"/>
          <a:stretch>
            <a:fillRect/>
          </a:stretch>
        </p:blipFill>
        <p:spPr>
          <a:xfrm>
            <a:off x="453390" y="2865755"/>
            <a:ext cx="5151755" cy="3518535"/>
          </a:xfrm>
          <a:prstGeom prst="rect">
            <a:avLst/>
          </a:prstGeom>
        </p:spPr>
      </p:pic>
      <p:sp>
        <p:nvSpPr>
          <p:cNvPr id="5" name="文本框 4"/>
          <p:cNvSpPr txBox="1"/>
          <p:nvPr/>
        </p:nvSpPr>
        <p:spPr>
          <a:xfrm>
            <a:off x="1396365" y="6384290"/>
            <a:ext cx="2974975" cy="368300"/>
          </a:xfrm>
          <a:prstGeom prst="rect">
            <a:avLst/>
          </a:prstGeom>
          <a:noFill/>
        </p:spPr>
        <p:txBody>
          <a:bodyPr wrap="square" rtlCol="0">
            <a:spAutoFit/>
          </a:bodyPr>
          <a:lstStyle/>
          <a:p>
            <a:r>
              <a:rPr lang="zh-CN" altLang="en-US"/>
              <a:t>条形图</a:t>
            </a:r>
            <a:r>
              <a:rPr lang="en-US" altLang="zh-CN"/>
              <a:t>1--</a:t>
            </a:r>
            <a:r>
              <a:rPr lang="zh-CN" altLang="en-US"/>
              <a:t>由</a:t>
            </a:r>
            <a:r>
              <a:rPr lang="en-US" altLang="zh-CN"/>
              <a:t>python</a:t>
            </a:r>
            <a:r>
              <a:rPr lang="zh-CN" altLang="en-US"/>
              <a:t>生产</a:t>
            </a:r>
          </a:p>
        </p:txBody>
      </p:sp>
      <p:pic>
        <p:nvPicPr>
          <p:cNvPr id="6" name="图片 5" descr="IMG_4928"/>
          <p:cNvPicPr>
            <a:picLocks noChangeAspect="1"/>
          </p:cNvPicPr>
          <p:nvPr/>
        </p:nvPicPr>
        <p:blipFill>
          <a:blip r:embed="rId3"/>
          <a:stretch>
            <a:fillRect/>
          </a:stretch>
        </p:blipFill>
        <p:spPr>
          <a:xfrm>
            <a:off x="5709285" y="2865755"/>
            <a:ext cx="4876800" cy="3441065"/>
          </a:xfrm>
          <a:prstGeom prst="rect">
            <a:avLst/>
          </a:prstGeom>
        </p:spPr>
      </p:pic>
      <p:sp>
        <p:nvSpPr>
          <p:cNvPr id="8" name="文本框 7"/>
          <p:cNvSpPr txBox="1"/>
          <p:nvPr/>
        </p:nvSpPr>
        <p:spPr>
          <a:xfrm>
            <a:off x="6823075" y="6384290"/>
            <a:ext cx="2974975" cy="368300"/>
          </a:xfrm>
          <a:prstGeom prst="rect">
            <a:avLst/>
          </a:prstGeom>
          <a:noFill/>
        </p:spPr>
        <p:txBody>
          <a:bodyPr wrap="square" rtlCol="0">
            <a:spAutoFit/>
          </a:bodyPr>
          <a:lstStyle/>
          <a:p>
            <a:r>
              <a:rPr lang="zh-CN" altLang="en-US"/>
              <a:t>折线图</a:t>
            </a:r>
            <a:r>
              <a:rPr lang="en-US" altLang="zh-CN"/>
              <a:t>2--</a:t>
            </a:r>
            <a:r>
              <a:rPr lang="zh-CN" altLang="en-US"/>
              <a:t>由</a:t>
            </a:r>
            <a:r>
              <a:rPr lang="en-US" altLang="zh-CN"/>
              <a:t>python</a:t>
            </a:r>
            <a:r>
              <a:rPr lang="zh-CN" altLang="en-US"/>
              <a:t>生产</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4" name="文本框 3"/>
          <p:cNvSpPr txBox="1"/>
          <p:nvPr/>
        </p:nvSpPr>
        <p:spPr>
          <a:xfrm>
            <a:off x="1030605" y="1527810"/>
            <a:ext cx="5170170" cy="953135"/>
          </a:xfrm>
          <a:prstGeom prst="rect">
            <a:avLst/>
          </a:prstGeom>
          <a:noFill/>
        </p:spPr>
        <p:txBody>
          <a:bodyPr wrap="none" rtlCol="0" anchor="t">
            <a:spAutoFit/>
          </a:bodyPr>
          <a:lstStyle/>
          <a:p>
            <a:r>
              <a:rPr lang="zh-CN" altLang="en-US" sz="2800" b="1"/>
              <a:t>用</a:t>
            </a:r>
            <a:r>
              <a:rPr lang="en-US" altLang="zh-CN" sz="2800" b="1"/>
              <a:t>python</a:t>
            </a:r>
            <a:r>
              <a:rPr lang="zh-CN" altLang="en-US" sz="2800" b="1"/>
              <a:t>进行数据分析、可视化</a:t>
            </a:r>
          </a:p>
          <a:p>
            <a:r>
              <a:rPr lang="en-US" altLang="zh-CN" sz="2800" b="1"/>
              <a:t>     </a:t>
            </a:r>
            <a:r>
              <a:rPr lang="zh-CN" altLang="en-US" sz="2800"/>
              <a:t>可视化库</a:t>
            </a:r>
            <a:r>
              <a:rPr lang="en-US" altLang="zh-CN" sz="2800"/>
              <a:t>Matplotlib</a:t>
            </a:r>
          </a:p>
        </p:txBody>
      </p:sp>
      <p:pic>
        <p:nvPicPr>
          <p:cNvPr id="5" name="图片 4" descr="0HDBFDYKV"/>
          <p:cNvPicPr>
            <a:picLocks noChangeAspect="1"/>
          </p:cNvPicPr>
          <p:nvPr/>
        </p:nvPicPr>
        <p:blipFill>
          <a:blip r:embed="rId2"/>
          <a:stretch>
            <a:fillRect/>
          </a:stretch>
        </p:blipFill>
        <p:spPr>
          <a:xfrm>
            <a:off x="1204595" y="2418715"/>
            <a:ext cx="7827645" cy="425831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4" name="文本框 3"/>
          <p:cNvSpPr txBox="1"/>
          <p:nvPr/>
        </p:nvSpPr>
        <p:spPr>
          <a:xfrm>
            <a:off x="1030605" y="1457960"/>
            <a:ext cx="5170170" cy="953135"/>
          </a:xfrm>
          <a:prstGeom prst="rect">
            <a:avLst/>
          </a:prstGeom>
          <a:noFill/>
        </p:spPr>
        <p:txBody>
          <a:bodyPr wrap="none" rtlCol="0" anchor="t">
            <a:spAutoFit/>
          </a:bodyPr>
          <a:lstStyle/>
          <a:p>
            <a:pPr algn="l"/>
            <a:r>
              <a:rPr lang="zh-CN" altLang="en-US" sz="2800" b="1" dirty="0"/>
              <a:t>用</a:t>
            </a:r>
            <a:r>
              <a:rPr lang="en-US" altLang="zh-CN" sz="2800" b="1" dirty="0"/>
              <a:t>python</a:t>
            </a:r>
            <a:r>
              <a:rPr lang="zh-CN" altLang="en-US" sz="2800" b="1" dirty="0"/>
              <a:t>进行数据分析、可视化</a:t>
            </a:r>
          </a:p>
          <a:p>
            <a:pPr algn="l"/>
            <a:r>
              <a:rPr lang="en-US" altLang="zh-CN" sz="2800" b="1" dirty="0"/>
              <a:t>    </a:t>
            </a:r>
            <a:r>
              <a:rPr lang="zh-CN" altLang="en-US" sz="2800" dirty="0">
                <a:sym typeface="+mn-ea"/>
              </a:rPr>
              <a:t>可视化库Pandas</a:t>
            </a:r>
            <a:endParaRPr lang="en-US" altLang="zh-CN" sz="2800" dirty="0"/>
          </a:p>
        </p:txBody>
      </p:sp>
      <p:pic>
        <p:nvPicPr>
          <p:cNvPr id="3" name="图片 2" descr="05Y1AB22R"/>
          <p:cNvPicPr>
            <a:picLocks noChangeAspect="1"/>
          </p:cNvPicPr>
          <p:nvPr/>
        </p:nvPicPr>
        <p:blipFill>
          <a:blip r:embed="rId2"/>
          <a:stretch>
            <a:fillRect/>
          </a:stretch>
        </p:blipFill>
        <p:spPr>
          <a:xfrm>
            <a:off x="1304925" y="2410460"/>
            <a:ext cx="6446520" cy="436562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4" name="文本框 3"/>
          <p:cNvSpPr txBox="1"/>
          <p:nvPr/>
        </p:nvSpPr>
        <p:spPr>
          <a:xfrm>
            <a:off x="878840" y="1457960"/>
            <a:ext cx="9911715" cy="1322070"/>
          </a:xfrm>
          <a:prstGeom prst="rect">
            <a:avLst/>
          </a:prstGeom>
          <a:noFill/>
        </p:spPr>
        <p:txBody>
          <a:bodyPr wrap="square" rtlCol="0" anchor="t">
            <a:spAutoFit/>
          </a:bodyPr>
          <a:lstStyle/>
          <a:p>
            <a:pPr algn="l"/>
            <a:r>
              <a:rPr lang="zh-CN" altLang="en-US" sz="2800" b="1"/>
              <a:t>用</a:t>
            </a:r>
            <a:r>
              <a:rPr lang="en-US" altLang="zh-CN" sz="2800" b="1"/>
              <a:t>python</a:t>
            </a:r>
            <a:r>
              <a:rPr lang="zh-CN" altLang="en-US" sz="2800" b="1"/>
              <a:t>进行数据分析、可视化</a:t>
            </a:r>
          </a:p>
          <a:p>
            <a:pPr algn="l"/>
            <a:r>
              <a:rPr lang="en-US" altLang="zh-CN" sz="2800" b="1"/>
              <a:t>  </a:t>
            </a:r>
            <a:r>
              <a:rPr lang="en-US" altLang="zh-CN" sz="2400" b="1"/>
              <a:t>  </a:t>
            </a:r>
            <a:r>
              <a:rPr lang="zh-CN" altLang="en-US" sz="2400">
                <a:sym typeface="+mn-ea"/>
              </a:rPr>
              <a:t>可视化库Seaborn</a:t>
            </a:r>
            <a:r>
              <a:rPr lang="en-US" altLang="zh-CN" sz="2400">
                <a:sym typeface="+mn-ea"/>
              </a:rPr>
              <a:t>,基于matplotlib产生的一个模块，专攻于统计可视化，可以和pandas进行无缝链接</a:t>
            </a:r>
          </a:p>
        </p:txBody>
      </p:sp>
      <p:pic>
        <p:nvPicPr>
          <p:cNvPr id="5" name="图片 4" descr="20180219001009371"/>
          <p:cNvPicPr>
            <a:picLocks noChangeAspect="1"/>
          </p:cNvPicPr>
          <p:nvPr/>
        </p:nvPicPr>
        <p:blipFill>
          <a:blip r:embed="rId2"/>
          <a:stretch>
            <a:fillRect/>
          </a:stretch>
        </p:blipFill>
        <p:spPr>
          <a:xfrm>
            <a:off x="1104265" y="2780030"/>
            <a:ext cx="8439785" cy="387604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用</a:t>
            </a:r>
            <a:r>
              <a:rPr lang="en-US" altLang="zh-CN" dirty="0"/>
              <a:t>python</a:t>
            </a:r>
            <a:r>
              <a:rPr lang="zh-CN" altLang="en-US" dirty="0"/>
              <a:t>做什么</a:t>
            </a:r>
          </a:p>
        </p:txBody>
      </p:sp>
      <p:sp>
        <p:nvSpPr>
          <p:cNvPr id="7" name="文本框 6"/>
          <p:cNvSpPr txBox="1"/>
          <p:nvPr/>
        </p:nvSpPr>
        <p:spPr>
          <a:xfrm>
            <a:off x="864870" y="1299210"/>
            <a:ext cx="9192260" cy="1383665"/>
          </a:xfrm>
          <a:prstGeom prst="rect">
            <a:avLst/>
          </a:prstGeom>
          <a:noFill/>
        </p:spPr>
        <p:txBody>
          <a:bodyPr wrap="square" rtlCol="0">
            <a:spAutoFit/>
          </a:bodyPr>
          <a:lstStyle/>
          <a:p>
            <a:pPr fontAlgn="auto">
              <a:lnSpc>
                <a:spcPct val="150000"/>
              </a:lnSpc>
            </a:pPr>
            <a:r>
              <a:rPr lang="zh-CN" altLang="en-US" sz="2800"/>
              <a:t>桌面应用开发</a:t>
            </a:r>
          </a:p>
          <a:p>
            <a:pPr fontAlgn="auto">
              <a:lnSpc>
                <a:spcPct val="150000"/>
              </a:lnSpc>
            </a:pPr>
            <a:endParaRPr lang="zh-CN" altLang="en-US" sz="2800"/>
          </a:p>
        </p:txBody>
      </p:sp>
      <p:pic>
        <p:nvPicPr>
          <p:cNvPr id="4" name="图片 3" descr="_$ER_@GAAA1(@(IDD8B0@XC"/>
          <p:cNvPicPr>
            <a:picLocks noChangeAspect="1"/>
          </p:cNvPicPr>
          <p:nvPr/>
        </p:nvPicPr>
        <p:blipFill>
          <a:blip r:embed="rId2"/>
          <a:stretch>
            <a:fillRect/>
          </a:stretch>
        </p:blipFill>
        <p:spPr>
          <a:xfrm>
            <a:off x="945515" y="2147570"/>
            <a:ext cx="5781675" cy="41148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的版本</a:t>
            </a:r>
          </a:p>
        </p:txBody>
      </p:sp>
      <p:sp>
        <p:nvSpPr>
          <p:cNvPr id="3" name="内容占位符 2"/>
          <p:cNvSpPr>
            <a:spLocks noGrp="1"/>
          </p:cNvSpPr>
          <p:nvPr>
            <p:ph idx="1"/>
          </p:nvPr>
        </p:nvSpPr>
        <p:spPr/>
        <p:txBody>
          <a:bodyPr/>
          <a:lstStyle/>
          <a:p>
            <a:r>
              <a:rPr lang="fr-FR" altLang="zh-CN" dirty="0"/>
              <a:t>2.x </a:t>
            </a:r>
            <a:r>
              <a:rPr lang="zh-CN" altLang="fr-FR" dirty="0"/>
              <a:t>和 </a:t>
            </a:r>
            <a:r>
              <a:rPr lang="fr-FR" altLang="zh-CN" dirty="0"/>
              <a:t>3.x</a:t>
            </a:r>
          </a:p>
          <a:p>
            <a:pPr lvl="1"/>
            <a:r>
              <a:rPr lang="zh-CN" altLang="fr-FR" dirty="0"/>
              <a:t>并存，实践中都有使用</a:t>
            </a:r>
          </a:p>
          <a:p>
            <a:pPr lvl="1"/>
            <a:r>
              <a:rPr lang="zh-CN" altLang="fr-FR" dirty="0"/>
              <a:t>不兼容</a:t>
            </a:r>
          </a:p>
          <a:p>
            <a:pPr lvl="1"/>
            <a:r>
              <a:rPr lang="zh-CN" altLang="fr-FR" dirty="0"/>
              <a:t>总的来说，差异并不是特别大</a:t>
            </a:r>
          </a:p>
          <a:p>
            <a:pPr lvl="1"/>
            <a:r>
              <a:rPr lang="zh-CN" altLang="fr-FR" dirty="0"/>
              <a:t>进一步了解</a:t>
            </a:r>
          </a:p>
          <a:p>
            <a:pPr lvl="2"/>
            <a:r>
              <a:rPr lang="fr-FR" altLang="zh-CN" dirty="0"/>
              <a:t>https://wiki.python.org/moin/Python2orPython3</a:t>
            </a: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 2.x</a:t>
            </a:r>
            <a:endParaRPr lang="zh-CN" altLang="en-US" dirty="0"/>
          </a:p>
        </p:txBody>
      </p:sp>
      <p:sp>
        <p:nvSpPr>
          <p:cNvPr id="3" name="内容占位符 2"/>
          <p:cNvSpPr>
            <a:spLocks noGrp="1"/>
          </p:cNvSpPr>
          <p:nvPr>
            <p:ph idx="1"/>
          </p:nvPr>
        </p:nvSpPr>
        <p:spPr/>
        <p:txBody>
          <a:bodyPr/>
          <a:lstStyle/>
          <a:p>
            <a:r>
              <a:rPr lang="zh-CN" altLang="en-US" dirty="0"/>
              <a:t>遗留的，设计上比</a:t>
            </a:r>
            <a:r>
              <a:rPr lang="en-US" altLang="zh-CN" dirty="0"/>
              <a:t>3.x</a:t>
            </a:r>
            <a:r>
              <a:rPr lang="zh-CN" altLang="en-US" dirty="0"/>
              <a:t>存在更多小问题</a:t>
            </a:r>
          </a:p>
          <a:p>
            <a:r>
              <a:rPr lang="zh-CN" altLang="en-US" dirty="0"/>
              <a:t>最后一个大版本是</a:t>
            </a:r>
            <a:r>
              <a:rPr lang="en-US" altLang="zh-CN" dirty="0"/>
              <a:t>2.7</a:t>
            </a:r>
            <a:r>
              <a:rPr lang="zh-CN" altLang="en-US" dirty="0"/>
              <a:t>，只有</a:t>
            </a:r>
            <a:r>
              <a:rPr lang="en-US" altLang="zh-CN" dirty="0"/>
              <a:t>bug</a:t>
            </a:r>
            <a:r>
              <a:rPr lang="zh-CN" altLang="en-US" dirty="0"/>
              <a:t>修复，不再更新</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br>
              <a:rPr lang="en-US" altLang="zh-CN" sz="2800" b="1" dirty="0"/>
            </a:br>
            <a:r>
              <a:rPr lang="en-US" altLang="zh-CN" sz="2800" b="1" dirty="0"/>
              <a:t>《Python》</a:t>
            </a:r>
            <a:r>
              <a:rPr lang="zh-CN" altLang="en-US" sz="2800" b="1" dirty="0"/>
              <a:t>课程</a:t>
            </a:r>
          </a:p>
        </p:txBody>
      </p:sp>
      <p:sp>
        <p:nvSpPr>
          <p:cNvPr id="3" name="内容占位符 2"/>
          <p:cNvSpPr>
            <a:spLocks noGrp="1"/>
          </p:cNvSpPr>
          <p:nvPr>
            <p:ph idx="1"/>
          </p:nvPr>
        </p:nvSpPr>
        <p:spPr/>
        <p:txBody>
          <a:bodyPr/>
          <a:lstStyle/>
          <a:p>
            <a:r>
              <a:rPr lang="zh-CN" altLang="en-US" sz="2400" dirty="0"/>
              <a:t>为什么学习</a:t>
            </a:r>
            <a:r>
              <a:rPr lang="en-US" altLang="zh-CN" sz="2400" dirty="0"/>
              <a:t>Python</a:t>
            </a:r>
            <a:r>
              <a:rPr lang="zh-CN" altLang="en-US" sz="2400" dirty="0"/>
              <a:t>语言</a:t>
            </a:r>
          </a:p>
          <a:p>
            <a:pPr lvl="1"/>
            <a:r>
              <a:rPr lang="en-US" altLang="zh-CN" sz="2000" dirty="0"/>
              <a:t>Python</a:t>
            </a:r>
            <a:r>
              <a:rPr lang="zh-CN" altLang="en-US" sz="2000" dirty="0"/>
              <a:t>语言简洁高效，人生苦短，我学</a:t>
            </a:r>
            <a:r>
              <a:rPr lang="en-US" altLang="zh-CN" sz="2000" dirty="0"/>
              <a:t>python</a:t>
            </a:r>
          </a:p>
          <a:p>
            <a:pPr lvl="1"/>
            <a:r>
              <a:rPr lang="en-US" altLang="zh-CN" sz="2000" dirty="0"/>
              <a:t>Python</a:t>
            </a:r>
            <a:r>
              <a:rPr lang="zh-CN" altLang="en-US" sz="2000" dirty="0"/>
              <a:t>应用场景丰富，进而衍生出了大量的第三方库</a:t>
            </a:r>
            <a:endParaRPr lang="en-US" altLang="zh-CN" sz="2000" dirty="0"/>
          </a:p>
          <a:p>
            <a:pPr lvl="1"/>
            <a:r>
              <a:rPr lang="en-US" altLang="zh-CN" sz="2000" dirty="0"/>
              <a:t>Python</a:t>
            </a:r>
            <a:r>
              <a:rPr lang="zh-CN" altLang="en-US" sz="2000" dirty="0"/>
              <a:t>语言是贯穿大数据方向的工具</a:t>
            </a:r>
          </a:p>
          <a:p>
            <a:pPr lvl="1"/>
            <a:endParaRPr lang="en-US" altLang="zh-CN" sz="2000" dirty="0"/>
          </a:p>
          <a:p>
            <a:pPr lvl="1"/>
            <a:endParaRPr lang="en-US" altLang="zh-CN" sz="2000" dirty="0"/>
          </a:p>
          <a:p>
            <a:pPr lvl="0"/>
            <a:r>
              <a:rPr lang="zh-CN" altLang="en-US" sz="2400" dirty="0"/>
              <a:t>如果</a:t>
            </a:r>
            <a:r>
              <a:rPr lang="en-US" altLang="zh-CN" sz="2400" dirty="0"/>
              <a:t>Python</a:t>
            </a:r>
            <a:r>
              <a:rPr lang="zh-CN" altLang="en-US" sz="2400" dirty="0"/>
              <a:t>没学好，那么你有两个选择</a:t>
            </a:r>
            <a:endParaRPr lang="en-US" altLang="zh-CN" sz="2400" dirty="0"/>
          </a:p>
          <a:p>
            <a:pPr marL="971550" lvl="1" indent="-514350">
              <a:buFont typeface="+mj-lt"/>
              <a:buAutoNum type="arabicPeriod"/>
            </a:pPr>
            <a:r>
              <a:rPr lang="zh-CN" altLang="en-US" sz="2000" dirty="0"/>
              <a:t>改行</a:t>
            </a:r>
            <a:endParaRPr lang="en-US" altLang="zh-CN" sz="2000" dirty="0"/>
          </a:p>
          <a:p>
            <a:pPr marL="971550" lvl="1" indent="-514350">
              <a:buFont typeface="+mj-lt"/>
              <a:buAutoNum type="arabicPeriod"/>
            </a:pPr>
            <a:r>
              <a:rPr lang="zh-CN" altLang="en-US" sz="2000" dirty="0"/>
              <a:t>重新再学一遍</a:t>
            </a:r>
          </a:p>
          <a:p>
            <a:pPr>
              <a:buNone/>
            </a:pPr>
            <a:endParaRPr lang="zh-CN" altLang="en-US" dirty="0"/>
          </a:p>
        </p:txBody>
      </p:sp>
      <p:pic>
        <p:nvPicPr>
          <p:cNvPr id="4" name="图片 3">
            <a:extLst>
              <a:ext uri="{FF2B5EF4-FFF2-40B4-BE49-F238E27FC236}">
                <a16:creationId xmlns:a16="http://schemas.microsoft.com/office/drawing/2014/main" id="{F18F7063-FB3D-6843-883C-E70898038296}"/>
              </a:ext>
            </a:extLst>
          </p:cNvPr>
          <p:cNvPicPr>
            <a:picLocks noChangeAspect="1"/>
          </p:cNvPicPr>
          <p:nvPr/>
        </p:nvPicPr>
        <p:blipFill>
          <a:blip r:embed="rId3"/>
          <a:stretch>
            <a:fillRect/>
          </a:stretch>
        </p:blipFill>
        <p:spPr>
          <a:xfrm>
            <a:off x="7701643" y="1546500"/>
            <a:ext cx="4610100" cy="2667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 3.x</a:t>
            </a:r>
            <a:endParaRPr lang="zh-CN" altLang="en-US" dirty="0"/>
          </a:p>
        </p:txBody>
      </p:sp>
      <p:sp>
        <p:nvSpPr>
          <p:cNvPr id="3" name="内容占位符 2"/>
          <p:cNvSpPr>
            <a:spLocks noGrp="1"/>
          </p:cNvSpPr>
          <p:nvPr>
            <p:ph idx="1"/>
          </p:nvPr>
        </p:nvSpPr>
        <p:spPr/>
        <p:txBody>
          <a:bodyPr/>
          <a:lstStyle/>
          <a:p>
            <a:r>
              <a:rPr lang="zh-CN" altLang="en-US" dirty="0"/>
              <a:t>对</a:t>
            </a:r>
            <a:r>
              <a:rPr lang="en-US" altLang="zh-CN" dirty="0"/>
              <a:t>2.x</a:t>
            </a:r>
            <a:r>
              <a:rPr lang="zh-CN" altLang="en-US" dirty="0"/>
              <a:t>做了梳理，设计上更完善</a:t>
            </a:r>
          </a:p>
          <a:p>
            <a:r>
              <a:rPr lang="zh-CN" altLang="en-US" dirty="0"/>
              <a:t>是</a:t>
            </a:r>
            <a:r>
              <a:rPr lang="en-US" altLang="zh-CN" dirty="0"/>
              <a:t>Python</a:t>
            </a:r>
            <a:r>
              <a:rPr lang="zh-CN" altLang="en-US" dirty="0"/>
              <a:t>的未来</a:t>
            </a:r>
          </a:p>
          <a:p>
            <a:r>
              <a:rPr lang="zh-CN" altLang="en-US" dirty="0"/>
              <a:t>当前处于活跃的开发中，可能会增添新的优良功能</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如何选择版本</a:t>
            </a:r>
          </a:p>
        </p:txBody>
      </p:sp>
      <p:sp>
        <p:nvSpPr>
          <p:cNvPr id="3" name="内容占位符 2"/>
          <p:cNvSpPr>
            <a:spLocks noGrp="1"/>
          </p:cNvSpPr>
          <p:nvPr>
            <p:ph idx="1"/>
          </p:nvPr>
        </p:nvSpPr>
        <p:spPr/>
        <p:txBody>
          <a:bodyPr/>
          <a:lstStyle/>
          <a:p>
            <a:r>
              <a:rPr lang="zh-CN" altLang="en-US" dirty="0"/>
              <a:t>优先选择当前的</a:t>
            </a:r>
            <a:r>
              <a:rPr lang="en-US" altLang="zh-CN" dirty="0"/>
              <a:t>3.x</a:t>
            </a:r>
            <a:r>
              <a:rPr lang="zh-CN" altLang="en-US" dirty="0"/>
              <a:t>稳定版本</a:t>
            </a:r>
          </a:p>
          <a:p>
            <a:r>
              <a:rPr lang="zh-CN" altLang="en-US" dirty="0"/>
              <a:t>必须要使用只支持</a:t>
            </a:r>
            <a:r>
              <a:rPr lang="en-US" altLang="zh-CN" dirty="0"/>
              <a:t>2.x</a:t>
            </a:r>
            <a:r>
              <a:rPr lang="zh-CN" altLang="en-US" dirty="0"/>
              <a:t>的库，选择</a:t>
            </a:r>
            <a:r>
              <a:rPr lang="en-US" altLang="zh-CN" dirty="0"/>
              <a:t>2.7</a:t>
            </a:r>
          </a:p>
          <a:p>
            <a:r>
              <a:rPr lang="zh-CN" altLang="en-US" dirty="0"/>
              <a:t>无法自己选择版本的情况下，由客观环境决定</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的安装</a:t>
            </a:r>
          </a:p>
        </p:txBody>
      </p:sp>
      <p:sp>
        <p:nvSpPr>
          <p:cNvPr id="3" name="内容占位符 2"/>
          <p:cNvSpPr>
            <a:spLocks noGrp="1"/>
          </p:cNvSpPr>
          <p:nvPr>
            <p:ph idx="1"/>
          </p:nvPr>
        </p:nvSpPr>
        <p:spPr/>
        <p:txBody>
          <a:bodyPr/>
          <a:lstStyle/>
          <a:p>
            <a:r>
              <a:rPr lang="en-US" altLang="zh-CN" dirty="0">
                <a:hlinkClick r:id="rId2"/>
              </a:rPr>
              <a:t>https://www.python.org/</a:t>
            </a:r>
            <a:endParaRPr lang="en-US" altLang="zh-CN" dirty="0"/>
          </a:p>
          <a:p>
            <a:endParaRPr lang="en-US" altLang="zh-CN" dirty="0"/>
          </a:p>
          <a:p>
            <a:r>
              <a:rPr lang="zh-CN" altLang="en-US" dirty="0"/>
              <a:t>集成开发环境：</a:t>
            </a:r>
            <a:r>
              <a:rPr lang="en-US" altLang="zh-CN" dirty="0" err="1"/>
              <a:t>Pycharm</a:t>
            </a:r>
            <a:r>
              <a:rPr lang="zh-CN" altLang="en-US" dirty="0"/>
              <a:t>、</a:t>
            </a:r>
            <a:r>
              <a:rPr lang="en-US" altLang="zh-CN" dirty="0" err="1"/>
              <a:t>Jupyter</a:t>
            </a:r>
            <a:r>
              <a:rPr lang="en-US" altLang="zh-CN" dirty="0"/>
              <a:t>(anaconda)</a:t>
            </a:r>
            <a:r>
              <a:rPr lang="zh-CN" altLang="en-US" dirty="0"/>
              <a:t>、</a:t>
            </a:r>
            <a:r>
              <a:rPr lang="en-US" altLang="zh-CN" dirty="0"/>
              <a:t>VS code</a:t>
            </a:r>
            <a:endParaRPr lang="zh-CN" altLang="en-US" dirty="0"/>
          </a:p>
        </p:txBody>
      </p:sp>
    </p:spTree>
    <p:extLst>
      <p:ext uri="{BB962C8B-B14F-4D97-AF65-F5344CB8AC3E}">
        <p14:creationId xmlns:p14="http://schemas.microsoft.com/office/powerpoint/2010/main" val="40596161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运行方式</a:t>
            </a:r>
          </a:p>
        </p:txBody>
      </p:sp>
      <p:sp>
        <p:nvSpPr>
          <p:cNvPr id="3" name="内容占位符 2"/>
          <p:cNvSpPr>
            <a:spLocks noGrp="1"/>
          </p:cNvSpPr>
          <p:nvPr>
            <p:ph idx="1"/>
          </p:nvPr>
        </p:nvSpPr>
        <p:spPr/>
        <p:txBody>
          <a:bodyPr/>
          <a:lstStyle/>
          <a:p>
            <a:r>
              <a:rPr lang="zh-CN" altLang="en-US" dirty="0"/>
              <a:t>交互式</a:t>
            </a:r>
            <a:r>
              <a:rPr lang="en-US" altLang="zh-CN" dirty="0"/>
              <a:t>REPL</a:t>
            </a:r>
          </a:p>
          <a:p>
            <a:r>
              <a:rPr lang="zh-CN" altLang="en-US" dirty="0"/>
              <a:t>脚本（</a:t>
            </a:r>
            <a:r>
              <a:rPr lang="en-US" altLang="zh-CN" dirty="0"/>
              <a:t>python</a:t>
            </a:r>
            <a:r>
              <a:rPr lang="zh-CN" altLang="en-US" dirty="0"/>
              <a:t>文件）</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交互式</a:t>
            </a:r>
            <a:r>
              <a:rPr lang="en-US" altLang="zh-CN" dirty="0"/>
              <a:t>REPL</a:t>
            </a:r>
            <a:endParaRPr lang="zh-CN" altLang="en-US" dirty="0"/>
          </a:p>
        </p:txBody>
      </p:sp>
      <p:sp>
        <p:nvSpPr>
          <p:cNvPr id="3" name="内容占位符 2"/>
          <p:cNvSpPr>
            <a:spLocks noGrp="1"/>
          </p:cNvSpPr>
          <p:nvPr>
            <p:ph idx="1"/>
          </p:nvPr>
        </p:nvSpPr>
        <p:spPr>
          <a:xfrm>
            <a:off x="1030605" y="1364615"/>
            <a:ext cx="10515600" cy="944880"/>
          </a:xfrm>
        </p:spPr>
        <p:txBody>
          <a:bodyPr/>
          <a:lstStyle/>
          <a:p>
            <a:pPr marL="0" indent="0">
              <a:buNone/>
            </a:pPr>
            <a:r>
              <a:rPr lang="zh-CN" altLang="en-US" sz="2400" dirty="0"/>
              <a:t>所谓REPL即read、eva</a:t>
            </a:r>
            <a:r>
              <a:rPr lang="en-US" altLang="zh-CN" sz="2400" dirty="0" err="1"/>
              <a:t>luate</a:t>
            </a:r>
            <a:r>
              <a:rPr lang="zh-CN" altLang="en-US" sz="2400" dirty="0"/>
              <a:t>、print、loop（读取、计算、打印、循环），实现REPL运行方式有以下两种： ①IDLE</a:t>
            </a:r>
          </a:p>
          <a:p>
            <a:pPr marL="0" indent="0">
              <a:buNone/>
            </a:pPr>
            <a:endParaRPr lang="zh-CN" altLang="en-US" sz="2400" dirty="0"/>
          </a:p>
        </p:txBody>
      </p:sp>
      <p:pic>
        <p:nvPicPr>
          <p:cNvPr id="4" name="图片 3" descr="20180204202522153"/>
          <p:cNvPicPr>
            <a:picLocks noChangeAspect="1"/>
          </p:cNvPicPr>
          <p:nvPr/>
        </p:nvPicPr>
        <p:blipFill>
          <a:blip r:embed="rId2"/>
          <a:stretch>
            <a:fillRect/>
          </a:stretch>
        </p:blipFill>
        <p:spPr>
          <a:xfrm>
            <a:off x="1030605" y="2318385"/>
            <a:ext cx="9970135" cy="445008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脚本</a:t>
            </a:r>
          </a:p>
        </p:txBody>
      </p:sp>
      <p:sp>
        <p:nvSpPr>
          <p:cNvPr id="3" name="内容占位符 2"/>
          <p:cNvSpPr>
            <a:spLocks noGrp="1"/>
          </p:cNvSpPr>
          <p:nvPr>
            <p:ph idx="1"/>
          </p:nvPr>
        </p:nvSpPr>
        <p:spPr>
          <a:xfrm>
            <a:off x="1030605" y="1364615"/>
            <a:ext cx="10515600" cy="1347470"/>
          </a:xfrm>
        </p:spPr>
        <p:txBody>
          <a:bodyPr/>
          <a:lstStyle/>
          <a:p>
            <a:pPr marL="0" indent="0">
              <a:buNone/>
            </a:pPr>
            <a:endParaRPr lang="zh-CN" altLang="en-US" sz="2400" dirty="0"/>
          </a:p>
          <a:p>
            <a:pPr marL="0" indent="0">
              <a:buNone/>
            </a:pPr>
            <a:endParaRPr lang="zh-CN" altLang="en-US" sz="2400" dirty="0"/>
          </a:p>
        </p:txBody>
      </p:sp>
      <p:sp>
        <p:nvSpPr>
          <p:cNvPr id="4" name="文本框 3"/>
          <p:cNvSpPr txBox="1"/>
          <p:nvPr/>
        </p:nvSpPr>
        <p:spPr>
          <a:xfrm>
            <a:off x="1030605" y="1495425"/>
            <a:ext cx="9685655" cy="1198880"/>
          </a:xfrm>
          <a:prstGeom prst="rect">
            <a:avLst/>
          </a:prstGeom>
          <a:noFill/>
        </p:spPr>
        <p:txBody>
          <a:bodyPr wrap="square" rtlCol="0" anchor="t">
            <a:spAutoFit/>
          </a:bodyPr>
          <a:lstStyle/>
          <a:p>
            <a:r>
              <a:rPr lang="zh-CN" altLang="en-US" sz="2400" dirty="0"/>
              <a:t>REPL方式的优点是简单明了，但是它在面对很多大型项目时存在很多的不足。我们可以通过运行脚本的方式来解决这一问题。打开IDLE，点击New File，新建项目，在这里输入想要运行的代码</a:t>
            </a:r>
          </a:p>
        </p:txBody>
      </p:sp>
      <p:pic>
        <p:nvPicPr>
          <p:cNvPr id="7" name="图片 6" descr="20180204203441899"/>
          <p:cNvPicPr>
            <a:picLocks noChangeAspect="1"/>
          </p:cNvPicPr>
          <p:nvPr/>
        </p:nvPicPr>
        <p:blipFill>
          <a:blip r:embed="rId2"/>
          <a:stretch>
            <a:fillRect/>
          </a:stretch>
        </p:blipFill>
        <p:spPr>
          <a:xfrm>
            <a:off x="1181735" y="2694305"/>
            <a:ext cx="9186545" cy="403606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文件</a:t>
            </a:r>
          </a:p>
        </p:txBody>
      </p:sp>
      <p:sp>
        <p:nvSpPr>
          <p:cNvPr id="3" name="内容占位符 2"/>
          <p:cNvSpPr>
            <a:spLocks noGrp="1"/>
          </p:cNvSpPr>
          <p:nvPr>
            <p:ph idx="1"/>
          </p:nvPr>
        </p:nvSpPr>
        <p:spPr/>
        <p:txBody>
          <a:bodyPr/>
          <a:lstStyle/>
          <a:p>
            <a:r>
              <a:rPr lang="en-US" altLang="zh-CN" dirty="0"/>
              <a:t>REPL</a:t>
            </a:r>
            <a:r>
              <a:rPr lang="zh-CN" altLang="en-US" dirty="0"/>
              <a:t>环境适合探索</a:t>
            </a:r>
            <a:endParaRPr lang="en-US" altLang="zh-CN" dirty="0"/>
          </a:p>
          <a:p>
            <a:r>
              <a:rPr lang="zh-CN" altLang="en-US" dirty="0"/>
              <a:t>解决实际问题的代码一般写在文件中</a:t>
            </a:r>
            <a:endParaRPr lang="en-US" altLang="zh-CN" dirty="0"/>
          </a:p>
          <a:p>
            <a:pPr lvl="1"/>
            <a:r>
              <a:rPr lang="zh-CN" altLang="en-US" dirty="0"/>
              <a:t>文件名以</a:t>
            </a:r>
            <a:r>
              <a:rPr lang="en-US" altLang="zh-CN" dirty="0"/>
              <a:t>.</a:t>
            </a:r>
            <a:r>
              <a:rPr lang="en-US" altLang="zh-CN" dirty="0" err="1"/>
              <a:t>py</a:t>
            </a:r>
            <a:r>
              <a:rPr lang="zh-CN" altLang="en-US" dirty="0"/>
              <a:t>为后缀</a:t>
            </a:r>
            <a:endParaRPr lang="en-US" altLang="zh-CN" dirty="0"/>
          </a:p>
          <a:p>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PyCharm – Python</a:t>
            </a:r>
            <a:r>
              <a:rPr lang="zh-CN" altLang="en-US" dirty="0"/>
              <a:t>集成开发环境</a:t>
            </a:r>
          </a:p>
        </p:txBody>
      </p:sp>
      <p:sp>
        <p:nvSpPr>
          <p:cNvPr id="3" name="内容占位符 2"/>
          <p:cNvSpPr>
            <a:spLocks noGrp="1"/>
          </p:cNvSpPr>
          <p:nvPr>
            <p:ph idx="1"/>
          </p:nvPr>
        </p:nvSpPr>
        <p:spPr/>
        <p:txBody>
          <a:bodyPr/>
          <a:lstStyle/>
          <a:p>
            <a:r>
              <a:rPr lang="zh-CN" altLang="en-US" dirty="0"/>
              <a:t>官方网站</a:t>
            </a:r>
            <a:endParaRPr lang="en-US" altLang="zh-CN" dirty="0"/>
          </a:p>
          <a:p>
            <a:pPr lvl="1"/>
            <a:r>
              <a:rPr lang="en-US" altLang="zh-CN" dirty="0">
                <a:hlinkClick r:id="rId2"/>
              </a:rPr>
              <a:t>http://www.jetbrains.com/pycharm/</a:t>
            </a:r>
            <a:endParaRPr lang="en-US" altLang="zh-CN" dirty="0"/>
          </a:p>
          <a:p>
            <a:pPr lvl="0"/>
            <a:r>
              <a:rPr lang="zh-CN" altLang="en-US" dirty="0"/>
              <a:t>下载社区版</a:t>
            </a:r>
          </a:p>
        </p:txBody>
      </p:sp>
      <p:pic>
        <p:nvPicPr>
          <p:cNvPr id="4" name="图片 3"/>
          <p:cNvPicPr>
            <a:picLocks noChangeAspect="1"/>
          </p:cNvPicPr>
          <p:nvPr/>
        </p:nvPicPr>
        <p:blipFill>
          <a:blip r:embed="rId3"/>
          <a:stretch>
            <a:fillRect/>
          </a:stretch>
        </p:blipFill>
        <p:spPr>
          <a:xfrm>
            <a:off x="1750751" y="3429000"/>
            <a:ext cx="5966785" cy="330067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在大数据应用中的常用工具</a:t>
            </a:r>
          </a:p>
        </p:txBody>
      </p:sp>
      <p:sp>
        <p:nvSpPr>
          <p:cNvPr id="3" name="内容占位符 2"/>
          <p:cNvSpPr>
            <a:spLocks noGrp="1"/>
          </p:cNvSpPr>
          <p:nvPr>
            <p:ph idx="1"/>
          </p:nvPr>
        </p:nvSpPr>
        <p:spPr>
          <a:xfrm>
            <a:off x="908415" y="1299485"/>
            <a:ext cx="10515600" cy="4719546"/>
          </a:xfrm>
        </p:spPr>
        <p:txBody>
          <a:bodyPr/>
          <a:lstStyle/>
          <a:p>
            <a:pPr marL="0" indent="0">
              <a:buNone/>
            </a:pPr>
            <a:r>
              <a:rPr lang="en-US" altLang="zh-CN" dirty="0" err="1"/>
              <a:t>Jupyter</a:t>
            </a:r>
            <a:r>
              <a:rPr lang="en-US" altLang="zh-CN" dirty="0"/>
              <a:t> Notebook</a:t>
            </a:r>
          </a:p>
          <a:p>
            <a:pPr marL="0" indent="0">
              <a:buNone/>
            </a:pPr>
            <a:r>
              <a:rPr lang="zh-CN" altLang="en-US" sz="2400" dirty="0"/>
              <a:t>Jupyter notebook（又称IPython notebook）是一个交互式的笔记本，支持运行超过40种编程语言。</a:t>
            </a:r>
          </a:p>
          <a:p>
            <a:pPr marL="0" indent="0">
              <a:buNone/>
            </a:pPr>
            <a:endParaRPr lang="zh-CN" altLang="en-US" sz="2400" dirty="0"/>
          </a:p>
        </p:txBody>
      </p:sp>
      <p:pic>
        <p:nvPicPr>
          <p:cNvPr id="4" name="图片 3" descr="20170604154331129"/>
          <p:cNvPicPr>
            <a:picLocks noChangeAspect="1"/>
          </p:cNvPicPr>
          <p:nvPr/>
        </p:nvPicPr>
        <p:blipFill>
          <a:blip r:embed="rId2"/>
          <a:stretch>
            <a:fillRect/>
          </a:stretch>
        </p:blipFill>
        <p:spPr>
          <a:xfrm>
            <a:off x="771525" y="3179445"/>
            <a:ext cx="9378950" cy="348361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在大数据应用中的常用工具</a:t>
            </a:r>
          </a:p>
        </p:txBody>
      </p:sp>
      <p:sp>
        <p:nvSpPr>
          <p:cNvPr id="3" name="内容占位符 2"/>
          <p:cNvSpPr>
            <a:spLocks noGrp="1"/>
          </p:cNvSpPr>
          <p:nvPr>
            <p:ph idx="1"/>
          </p:nvPr>
        </p:nvSpPr>
        <p:spPr>
          <a:xfrm>
            <a:off x="908415" y="1299485"/>
            <a:ext cx="10515600" cy="4719546"/>
          </a:xfrm>
        </p:spPr>
        <p:txBody>
          <a:bodyPr/>
          <a:lstStyle/>
          <a:p>
            <a:pPr marL="0" indent="0">
              <a:buNone/>
            </a:pPr>
            <a:r>
              <a:rPr lang="en-US" altLang="zh-CN" dirty="0" err="1"/>
              <a:t>Jupyter</a:t>
            </a:r>
            <a:r>
              <a:rPr lang="en-US" altLang="zh-CN" dirty="0"/>
              <a:t> Notebook</a:t>
            </a:r>
          </a:p>
          <a:p>
            <a:pPr marL="0" indent="0">
              <a:buNone/>
            </a:pPr>
            <a:endParaRPr lang="zh-CN" altLang="en-US" sz="2400" dirty="0"/>
          </a:p>
          <a:p>
            <a:pPr marL="0" indent="0">
              <a:buNone/>
            </a:pPr>
            <a:endParaRPr lang="zh-CN" altLang="en-US" sz="2400" dirty="0"/>
          </a:p>
        </p:txBody>
      </p:sp>
      <p:pic>
        <p:nvPicPr>
          <p:cNvPr id="5" name="图片 4" descr="20170604163827681"/>
          <p:cNvPicPr>
            <a:picLocks noChangeAspect="1"/>
          </p:cNvPicPr>
          <p:nvPr/>
        </p:nvPicPr>
        <p:blipFill>
          <a:blip r:embed="rId2"/>
          <a:stretch>
            <a:fillRect/>
          </a:stretch>
        </p:blipFill>
        <p:spPr>
          <a:xfrm>
            <a:off x="908685" y="2110740"/>
            <a:ext cx="8987790" cy="431609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课程</a:t>
            </a:r>
          </a:p>
        </p:txBody>
      </p:sp>
      <p:pic>
        <p:nvPicPr>
          <p:cNvPr id="6" name="图片 5" descr="表格&#10;&#10;描述已自动生成">
            <a:extLst>
              <a:ext uri="{FF2B5EF4-FFF2-40B4-BE49-F238E27FC236}">
                <a16:creationId xmlns:a16="http://schemas.microsoft.com/office/drawing/2014/main" id="{D1035DD3-A9E3-84C5-F788-22C0B879D6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878" y="1667303"/>
            <a:ext cx="5454122" cy="4633071"/>
          </a:xfrm>
          <a:prstGeom prst="rect">
            <a:avLst/>
          </a:prstGeom>
        </p:spPr>
      </p:pic>
      <p:pic>
        <p:nvPicPr>
          <p:cNvPr id="9" name="图片 8" descr="文本, 信件&#10;&#10;描述已自动生成">
            <a:extLst>
              <a:ext uri="{FF2B5EF4-FFF2-40B4-BE49-F238E27FC236}">
                <a16:creationId xmlns:a16="http://schemas.microsoft.com/office/drawing/2014/main" id="{5F2734D7-C934-1338-61B3-118499931B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0487" y="2856986"/>
            <a:ext cx="6011283" cy="1770194"/>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Python</a:t>
            </a:r>
            <a:r>
              <a:rPr lang="zh-CN" altLang="en-US" dirty="0"/>
              <a:t>在大数据应用中的常用工具</a:t>
            </a:r>
          </a:p>
        </p:txBody>
      </p:sp>
      <p:sp>
        <p:nvSpPr>
          <p:cNvPr id="3" name="内容占位符 2"/>
          <p:cNvSpPr>
            <a:spLocks noGrp="1"/>
          </p:cNvSpPr>
          <p:nvPr>
            <p:ph idx="1"/>
          </p:nvPr>
        </p:nvSpPr>
        <p:spPr>
          <a:xfrm>
            <a:off x="908415" y="1299485"/>
            <a:ext cx="10515600" cy="4719546"/>
          </a:xfrm>
        </p:spPr>
        <p:txBody>
          <a:bodyPr/>
          <a:lstStyle/>
          <a:p>
            <a:pPr marL="0" indent="0">
              <a:buNone/>
            </a:pPr>
            <a:r>
              <a:rPr lang="en-US" altLang="zh-CN" dirty="0"/>
              <a:t>Visual Studio Code</a:t>
            </a:r>
          </a:p>
          <a:p>
            <a:pPr marL="0" indent="0">
              <a:buNone/>
            </a:pPr>
            <a:endParaRPr lang="zh-CN" altLang="en-US" sz="2400" dirty="0"/>
          </a:p>
          <a:p>
            <a:pPr marL="0" indent="0">
              <a:buNone/>
            </a:pPr>
            <a:endParaRPr lang="zh-CN" altLang="en-US" sz="2400" dirty="0"/>
          </a:p>
        </p:txBody>
      </p:sp>
      <p:pic>
        <p:nvPicPr>
          <p:cNvPr id="4" name="图片 3">
            <a:extLst>
              <a:ext uri="{FF2B5EF4-FFF2-40B4-BE49-F238E27FC236}">
                <a16:creationId xmlns:a16="http://schemas.microsoft.com/office/drawing/2014/main" id="{E3161335-97D4-02F9-E69B-1903B47BBCAF}"/>
              </a:ext>
            </a:extLst>
          </p:cNvPr>
          <p:cNvPicPr>
            <a:picLocks noChangeAspect="1"/>
          </p:cNvPicPr>
          <p:nvPr/>
        </p:nvPicPr>
        <p:blipFill>
          <a:blip r:embed="rId2"/>
          <a:stretch>
            <a:fillRect/>
          </a:stretch>
        </p:blipFill>
        <p:spPr>
          <a:xfrm>
            <a:off x="908415" y="2035630"/>
            <a:ext cx="9678457" cy="4822370"/>
          </a:xfrm>
          <a:prstGeom prst="rect">
            <a:avLst/>
          </a:prstGeom>
        </p:spPr>
      </p:pic>
    </p:spTree>
    <p:extLst>
      <p:ext uri="{BB962C8B-B14F-4D97-AF65-F5344CB8AC3E}">
        <p14:creationId xmlns:p14="http://schemas.microsoft.com/office/powerpoint/2010/main" val="25419012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PA_任意多边形 19"/>
          <p:cNvSpPr/>
          <p:nvPr>
            <p:custDataLst>
              <p:tags r:id="rId1"/>
            </p:custDataLst>
          </p:nvPr>
        </p:nvSpPr>
        <p:spPr>
          <a:xfrm>
            <a:off x="0" y="-117614"/>
            <a:ext cx="12192000" cy="3416893"/>
          </a:xfrm>
          <a:custGeom>
            <a:avLst/>
            <a:gdLst>
              <a:gd name="connsiteX0" fmla="*/ 0 w 11644590"/>
              <a:gd name="connsiteY0" fmla="*/ 0 h 3139633"/>
              <a:gd name="connsiteX1" fmla="*/ 11644590 w 11644590"/>
              <a:gd name="connsiteY1" fmla="*/ 0 h 3139633"/>
              <a:gd name="connsiteX2" fmla="*/ 3048000 w 11644590"/>
              <a:gd name="connsiteY2" fmla="*/ 3139633 h 3139633"/>
              <a:gd name="connsiteX3" fmla="*/ 0 w 11644590"/>
              <a:gd name="connsiteY3" fmla="*/ 1605195 h 3139633"/>
              <a:gd name="connsiteX4" fmla="*/ 0 w 11644590"/>
              <a:gd name="connsiteY4" fmla="*/ 0 h 31396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44590" h="3139633">
                <a:moveTo>
                  <a:pt x="0" y="0"/>
                </a:moveTo>
                <a:lnTo>
                  <a:pt x="11644590" y="0"/>
                </a:lnTo>
                <a:lnTo>
                  <a:pt x="3048000" y="3139633"/>
                </a:lnTo>
                <a:lnTo>
                  <a:pt x="0" y="1605195"/>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_任意多边形 24"/>
          <p:cNvSpPr/>
          <p:nvPr>
            <p:custDataLst>
              <p:tags r:id="rId2"/>
            </p:custDataLst>
          </p:nvPr>
        </p:nvSpPr>
        <p:spPr>
          <a:xfrm>
            <a:off x="1270" y="-86360"/>
            <a:ext cx="12179935" cy="3182620"/>
          </a:xfrm>
          <a:custGeom>
            <a:avLst/>
            <a:gdLst>
              <a:gd name="connsiteX0" fmla="*/ 0 w 11575120"/>
              <a:gd name="connsiteY0" fmla="*/ 0 h 3182710"/>
              <a:gd name="connsiteX1" fmla="*/ 11575120 w 11575120"/>
              <a:gd name="connsiteY1" fmla="*/ 0 h 3182710"/>
              <a:gd name="connsiteX2" fmla="*/ 3191286 w 11575120"/>
              <a:gd name="connsiteY2" fmla="*/ 3182710 h 3182710"/>
              <a:gd name="connsiteX3" fmla="*/ 0 w 11575120"/>
              <a:gd name="connsiteY3" fmla="*/ 1512766 h 3182710"/>
            </a:gdLst>
            <a:ahLst/>
            <a:cxnLst>
              <a:cxn ang="0">
                <a:pos x="connsiteX0" y="connsiteY0"/>
              </a:cxn>
              <a:cxn ang="0">
                <a:pos x="connsiteX1" y="connsiteY1"/>
              </a:cxn>
              <a:cxn ang="0">
                <a:pos x="connsiteX2" y="connsiteY2"/>
              </a:cxn>
              <a:cxn ang="0">
                <a:pos x="connsiteX3" y="connsiteY3"/>
              </a:cxn>
            </a:cxnLst>
            <a:rect l="l" t="t" r="r" b="b"/>
            <a:pathLst>
              <a:path w="11575120" h="3182710">
                <a:moveTo>
                  <a:pt x="0" y="0"/>
                </a:moveTo>
                <a:lnTo>
                  <a:pt x="11575120" y="0"/>
                </a:lnTo>
                <a:lnTo>
                  <a:pt x="3191286" y="3182710"/>
                </a:lnTo>
                <a:lnTo>
                  <a:pt x="0" y="1512766"/>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_任意多边形 25"/>
          <p:cNvSpPr/>
          <p:nvPr>
            <p:custDataLst>
              <p:tags r:id="rId3"/>
            </p:custDataLst>
          </p:nvPr>
        </p:nvSpPr>
        <p:spPr>
          <a:xfrm>
            <a:off x="1905" y="-86360"/>
            <a:ext cx="11691620" cy="2997835"/>
          </a:xfrm>
          <a:custGeom>
            <a:avLst/>
            <a:gdLst>
              <a:gd name="connsiteX0" fmla="*/ 0 w 11087557"/>
              <a:gd name="connsiteY0" fmla="*/ 0 h 2997619"/>
              <a:gd name="connsiteX1" fmla="*/ 11087557 w 11087557"/>
              <a:gd name="connsiteY1" fmla="*/ 0 h 2997619"/>
              <a:gd name="connsiteX2" fmla="*/ 3191286 w 11087557"/>
              <a:gd name="connsiteY2" fmla="*/ 2997619 h 2997619"/>
              <a:gd name="connsiteX3" fmla="*/ 0 w 11087557"/>
              <a:gd name="connsiteY3" fmla="*/ 1327675 h 2997619"/>
            </a:gdLst>
            <a:ahLst/>
            <a:cxnLst>
              <a:cxn ang="0">
                <a:pos x="connsiteX0" y="connsiteY0"/>
              </a:cxn>
              <a:cxn ang="0">
                <a:pos x="connsiteX1" y="connsiteY1"/>
              </a:cxn>
              <a:cxn ang="0">
                <a:pos x="connsiteX2" y="connsiteY2"/>
              </a:cxn>
              <a:cxn ang="0">
                <a:pos x="connsiteX3" y="connsiteY3"/>
              </a:cxn>
            </a:cxnLst>
            <a:rect l="l" t="t" r="r" b="b"/>
            <a:pathLst>
              <a:path w="11087557" h="2997619">
                <a:moveTo>
                  <a:pt x="0" y="0"/>
                </a:moveTo>
                <a:lnTo>
                  <a:pt x="11087557" y="0"/>
                </a:lnTo>
                <a:lnTo>
                  <a:pt x="3191286" y="2997619"/>
                </a:lnTo>
                <a:lnTo>
                  <a:pt x="0" y="13276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PA_任意多边形 26"/>
          <p:cNvSpPr/>
          <p:nvPr>
            <p:custDataLst>
              <p:tags r:id="rId4"/>
            </p:custDataLst>
          </p:nvPr>
        </p:nvSpPr>
        <p:spPr>
          <a:xfrm>
            <a:off x="1905" y="-86360"/>
            <a:ext cx="11500485" cy="2924810"/>
          </a:xfrm>
          <a:custGeom>
            <a:avLst/>
            <a:gdLst>
              <a:gd name="connsiteX0" fmla="*/ 0 w 10896573"/>
              <a:gd name="connsiteY0" fmla="*/ 0 h 2925117"/>
              <a:gd name="connsiteX1" fmla="*/ 10896573 w 10896573"/>
              <a:gd name="connsiteY1" fmla="*/ 0 h 2925117"/>
              <a:gd name="connsiteX2" fmla="*/ 3191286 w 10896573"/>
              <a:gd name="connsiteY2" fmla="*/ 2925117 h 2925117"/>
              <a:gd name="connsiteX3" fmla="*/ 0 w 10896573"/>
              <a:gd name="connsiteY3" fmla="*/ 1255173 h 2925117"/>
            </a:gdLst>
            <a:ahLst/>
            <a:cxnLst>
              <a:cxn ang="0">
                <a:pos x="connsiteX0" y="connsiteY0"/>
              </a:cxn>
              <a:cxn ang="0">
                <a:pos x="connsiteX1" y="connsiteY1"/>
              </a:cxn>
              <a:cxn ang="0">
                <a:pos x="connsiteX2" y="connsiteY2"/>
              </a:cxn>
              <a:cxn ang="0">
                <a:pos x="connsiteX3" y="connsiteY3"/>
              </a:cxn>
            </a:cxnLst>
            <a:rect l="l" t="t" r="r" b="b"/>
            <a:pathLst>
              <a:path w="10896573" h="2925117">
                <a:moveTo>
                  <a:pt x="0" y="0"/>
                </a:moveTo>
                <a:lnTo>
                  <a:pt x="10896573" y="0"/>
                </a:lnTo>
                <a:lnTo>
                  <a:pt x="3191286" y="2925117"/>
                </a:lnTo>
                <a:lnTo>
                  <a:pt x="0" y="1255173"/>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PA_任意多边形 27"/>
          <p:cNvSpPr/>
          <p:nvPr>
            <p:custDataLst>
              <p:tags r:id="rId5"/>
            </p:custDataLst>
          </p:nvPr>
        </p:nvSpPr>
        <p:spPr>
          <a:xfrm>
            <a:off x="1905" y="-117475"/>
            <a:ext cx="11012805" cy="2740025"/>
          </a:xfrm>
          <a:custGeom>
            <a:avLst/>
            <a:gdLst>
              <a:gd name="connsiteX0" fmla="*/ 0 w 10409010"/>
              <a:gd name="connsiteY0" fmla="*/ 0 h 2740026"/>
              <a:gd name="connsiteX1" fmla="*/ 10409010 w 10409010"/>
              <a:gd name="connsiteY1" fmla="*/ 0 h 2740026"/>
              <a:gd name="connsiteX2" fmla="*/ 3191286 w 10409010"/>
              <a:gd name="connsiteY2" fmla="*/ 2740026 h 2740026"/>
              <a:gd name="connsiteX3" fmla="*/ 0 w 10409010"/>
              <a:gd name="connsiteY3" fmla="*/ 1070082 h 2740026"/>
            </a:gdLst>
            <a:ahLst/>
            <a:cxnLst>
              <a:cxn ang="0">
                <a:pos x="connsiteX0" y="connsiteY0"/>
              </a:cxn>
              <a:cxn ang="0">
                <a:pos x="connsiteX1" y="connsiteY1"/>
              </a:cxn>
              <a:cxn ang="0">
                <a:pos x="connsiteX2" y="connsiteY2"/>
              </a:cxn>
              <a:cxn ang="0">
                <a:pos x="connsiteX3" y="connsiteY3"/>
              </a:cxn>
            </a:cxnLst>
            <a:rect l="l" t="t" r="r" b="b"/>
            <a:pathLst>
              <a:path w="10409010" h="2740026">
                <a:moveTo>
                  <a:pt x="0" y="0"/>
                </a:moveTo>
                <a:lnTo>
                  <a:pt x="10409010" y="0"/>
                </a:lnTo>
                <a:lnTo>
                  <a:pt x="3191286" y="2740026"/>
                </a:lnTo>
                <a:lnTo>
                  <a:pt x="0" y="10700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PA_任意多边形 29"/>
          <p:cNvSpPr/>
          <p:nvPr>
            <p:custDataLst>
              <p:tags r:id="rId6"/>
            </p:custDataLst>
          </p:nvPr>
        </p:nvSpPr>
        <p:spPr>
          <a:xfrm>
            <a:off x="1270" y="-117475"/>
            <a:ext cx="10802620" cy="2660015"/>
          </a:xfrm>
          <a:custGeom>
            <a:avLst/>
            <a:gdLst>
              <a:gd name="connsiteX0" fmla="*/ 0 w 10198012"/>
              <a:gd name="connsiteY0" fmla="*/ 0 h 2659926"/>
              <a:gd name="connsiteX1" fmla="*/ 10198012 w 10198012"/>
              <a:gd name="connsiteY1" fmla="*/ 0 h 2659926"/>
              <a:gd name="connsiteX2" fmla="*/ 3191286 w 10198012"/>
              <a:gd name="connsiteY2" fmla="*/ 2659926 h 2659926"/>
              <a:gd name="connsiteX3" fmla="*/ 0 w 10198012"/>
              <a:gd name="connsiteY3" fmla="*/ 989982 h 2659926"/>
              <a:gd name="connsiteX4" fmla="*/ 0 w 10198012"/>
              <a:gd name="connsiteY4" fmla="*/ 0 h 2659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8012" h="2659926">
                <a:moveTo>
                  <a:pt x="0" y="0"/>
                </a:moveTo>
                <a:lnTo>
                  <a:pt x="10198012" y="0"/>
                </a:lnTo>
                <a:lnTo>
                  <a:pt x="3191286" y="2659926"/>
                </a:lnTo>
                <a:lnTo>
                  <a:pt x="0" y="989982"/>
                </a:lnTo>
                <a:lnTo>
                  <a:pt x="0" y="0"/>
                </a:lnTo>
                <a:close/>
              </a:path>
            </a:pathLst>
          </a:custGeom>
          <a:solidFill>
            <a:srgbClr val="B22F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反白瑞翼教育LOGO"/>
          <p:cNvPicPr>
            <a:picLocks noChangeAspect="1"/>
          </p:cNvPicPr>
          <p:nvPr/>
        </p:nvPicPr>
        <p:blipFill>
          <a:blip r:embed="rId8"/>
          <a:stretch>
            <a:fillRect/>
          </a:stretch>
        </p:blipFill>
        <p:spPr>
          <a:xfrm>
            <a:off x="4115435" y="513080"/>
            <a:ext cx="2254250" cy="508635"/>
          </a:xfrm>
          <a:prstGeom prst="rect">
            <a:avLst/>
          </a:prstGeom>
        </p:spPr>
      </p:pic>
      <p:sp>
        <p:nvSpPr>
          <p:cNvPr id="42" name="矩形 41"/>
          <p:cNvSpPr/>
          <p:nvPr/>
        </p:nvSpPr>
        <p:spPr>
          <a:xfrm>
            <a:off x="6419215" y="3323310"/>
            <a:ext cx="3575685" cy="1231106"/>
          </a:xfrm>
          <a:prstGeom prst="rect">
            <a:avLst/>
          </a:prstGeom>
        </p:spPr>
        <p:txBody>
          <a:bodyPr wrap="square" lIns="0" tIns="0" rIns="0" bIns="0">
            <a:spAutoFit/>
          </a:bodyPr>
          <a:lstStyle/>
          <a:p>
            <a:pPr algn="dist"/>
            <a:r>
              <a:rPr lang="en-US" altLang="zh-CN" sz="4000" dirty="0">
                <a:solidFill>
                  <a:schemeClr val="tx1">
                    <a:lumMod val="75000"/>
                    <a:lumOff val="25000"/>
                  </a:schemeClr>
                </a:solidFill>
              </a:rPr>
              <a:t>THANK YOU FOR WATCHING</a:t>
            </a:r>
          </a:p>
        </p:txBody>
      </p:sp>
      <p:pic>
        <p:nvPicPr>
          <p:cNvPr id="2" name="图片 1" descr="SUGON图标"/>
          <p:cNvPicPr>
            <a:picLocks noChangeAspect="1"/>
          </p:cNvPicPr>
          <p:nvPr/>
        </p:nvPicPr>
        <p:blipFill>
          <a:blip r:embed="rId9"/>
          <a:stretch>
            <a:fillRect/>
          </a:stretch>
        </p:blipFill>
        <p:spPr>
          <a:xfrm>
            <a:off x="1651635" y="257175"/>
            <a:ext cx="2324735" cy="102044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这门课的时间安排</a:t>
            </a:r>
          </a:p>
        </p:txBody>
      </p:sp>
      <p:sp>
        <p:nvSpPr>
          <p:cNvPr id="3" name="内容占位符 2"/>
          <p:cNvSpPr>
            <a:spLocks noGrp="1"/>
          </p:cNvSpPr>
          <p:nvPr>
            <p:ph idx="1"/>
          </p:nvPr>
        </p:nvSpPr>
        <p:spPr>
          <a:xfrm>
            <a:off x="934720" y="1546225"/>
            <a:ext cx="9843135" cy="4856480"/>
          </a:xfrm>
        </p:spPr>
        <p:txBody>
          <a:bodyPr/>
          <a:lstStyle/>
          <a:p>
            <a:r>
              <a:rPr lang="en-US" altLang="zh-CN" dirty="0"/>
              <a:t>48</a:t>
            </a:r>
            <a:r>
              <a:rPr lang="zh-CN" altLang="en-US" dirty="0"/>
              <a:t>个学时的实践课程</a:t>
            </a:r>
            <a:endParaRPr lang="en-US" altLang="zh-CN" dirty="0"/>
          </a:p>
          <a:p>
            <a:pPr lvl="1"/>
            <a:r>
              <a:rPr lang="zh-CN" altLang="en-US" dirty="0"/>
              <a:t>由浅入深的项目实践</a:t>
            </a:r>
            <a:endParaRPr lang="en-US" altLang="zh-CN" dirty="0"/>
          </a:p>
          <a:p>
            <a:pPr lvl="1"/>
            <a:r>
              <a:rPr lang="zh-CN" altLang="en-US" dirty="0"/>
              <a:t>你将亲自实现一门完整的程序设计语言</a:t>
            </a:r>
            <a:endParaRPr lang="en-US" altLang="zh-CN" dirty="0"/>
          </a:p>
          <a:p>
            <a:pPr lvl="2"/>
            <a:r>
              <a:rPr lang="zh-CN" altLang="en-US" dirty="0"/>
              <a:t>正常完成课程内容，是一门与</a:t>
            </a:r>
            <a:r>
              <a:rPr lang="en-US" altLang="zh-CN" dirty="0"/>
              <a:t>Python</a:t>
            </a:r>
            <a:r>
              <a:rPr lang="zh-CN" altLang="en-US" dirty="0"/>
              <a:t>同样强大的语言</a:t>
            </a:r>
            <a:endParaRPr lang="en-US" altLang="zh-CN" dirty="0"/>
          </a:p>
          <a:p>
            <a:pPr lvl="2"/>
            <a:r>
              <a:rPr lang="zh-CN" altLang="en-US" dirty="0"/>
              <a:t>学有余力的同学，可以额外扩展，使其比</a:t>
            </a:r>
            <a:r>
              <a:rPr lang="en-US" altLang="zh-CN" dirty="0"/>
              <a:t>Python</a:t>
            </a:r>
            <a:r>
              <a:rPr lang="zh-CN" altLang="en-US" dirty="0"/>
              <a:t>更强大</a:t>
            </a:r>
            <a:endParaRPr lang="en-US" altLang="zh-CN" dirty="0"/>
          </a:p>
          <a:p>
            <a:r>
              <a:rPr lang="en-US" altLang="zh-CN" dirty="0"/>
              <a:t>48</a:t>
            </a:r>
            <a:r>
              <a:rPr lang="zh-CN" altLang="en-US" dirty="0"/>
              <a:t>个学时的理论课程</a:t>
            </a:r>
            <a:endParaRPr lang="en-US" altLang="zh-CN" dirty="0"/>
          </a:p>
          <a:p>
            <a:pPr lvl="1"/>
            <a:r>
              <a:rPr lang="zh-CN" altLang="en-US" dirty="0"/>
              <a:t>即使在理论课上，也会安排许多小的实践</a:t>
            </a:r>
            <a:endParaRPr lang="en-US" altLang="zh-CN" dirty="0"/>
          </a:p>
          <a:p>
            <a:r>
              <a:rPr lang="zh-CN" altLang="en-US" dirty="0"/>
              <a:t>理论课和实践课交叉前进</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19EA03-A452-456F-A0A3-A1E9C48EC1F2}"/>
              </a:ext>
            </a:extLst>
          </p:cNvPr>
          <p:cNvSpPr>
            <a:spLocks noGrp="1"/>
          </p:cNvSpPr>
          <p:nvPr>
            <p:ph type="title"/>
          </p:nvPr>
        </p:nvSpPr>
        <p:spPr>
          <a:xfrm>
            <a:off x="838200" y="321433"/>
            <a:ext cx="10515600" cy="741785"/>
          </a:xfrm>
        </p:spPr>
        <p:txBody>
          <a:bodyPr/>
          <a:lstStyle/>
          <a:p>
            <a:br>
              <a:rPr lang="en-US" altLang="zh-CN" sz="2400" b="1" dirty="0"/>
            </a:br>
            <a:r>
              <a:rPr lang="zh-CN" altLang="en-US" dirty="0"/>
              <a:t>课程目标</a:t>
            </a:r>
          </a:p>
        </p:txBody>
      </p:sp>
      <p:sp>
        <p:nvSpPr>
          <p:cNvPr id="3" name="内容占位符 2">
            <a:extLst>
              <a:ext uri="{FF2B5EF4-FFF2-40B4-BE49-F238E27FC236}">
                <a16:creationId xmlns:a16="http://schemas.microsoft.com/office/drawing/2014/main" id="{0781CFC3-09EF-A329-F4E5-DB1FC0FA53AC}"/>
              </a:ext>
            </a:extLst>
          </p:cNvPr>
          <p:cNvSpPr>
            <a:spLocks noGrp="1"/>
          </p:cNvSpPr>
          <p:nvPr>
            <p:ph idx="1"/>
          </p:nvPr>
        </p:nvSpPr>
        <p:spPr>
          <a:xfrm>
            <a:off x="838200" y="1814336"/>
            <a:ext cx="10515600" cy="4351338"/>
          </a:xfrm>
        </p:spPr>
        <p:txBody>
          <a:bodyPr/>
          <a:lstStyle/>
          <a:p>
            <a:r>
              <a:rPr lang="zh-CN" altLang="en-US" sz="2400" dirty="0"/>
              <a:t>如何用</a:t>
            </a:r>
            <a:r>
              <a:rPr lang="en-US" altLang="zh-CN" sz="2400" dirty="0"/>
              <a:t>Python</a:t>
            </a:r>
            <a:r>
              <a:rPr lang="zh-CN" altLang="en-US" sz="2400" dirty="0"/>
              <a:t>表达计算学会</a:t>
            </a:r>
            <a:r>
              <a:rPr lang="en-US" altLang="zh-CN" sz="2400" dirty="0"/>
              <a:t>Python</a:t>
            </a:r>
            <a:r>
              <a:rPr lang="zh-CN" altLang="en-US" sz="2400" dirty="0"/>
              <a:t>语言的基础</a:t>
            </a:r>
            <a:endParaRPr lang="en-US" altLang="zh-CN" sz="2400" dirty="0"/>
          </a:p>
          <a:p>
            <a:r>
              <a:rPr lang="zh-CN" altLang="en-US" sz="2400" dirty="0"/>
              <a:t>了解一些常用的第三方库</a:t>
            </a:r>
            <a:endParaRPr lang="en-US" altLang="zh-CN" sz="2400" dirty="0"/>
          </a:p>
          <a:p>
            <a:r>
              <a:rPr lang="zh-CN" altLang="en-US" sz="2400" dirty="0"/>
              <a:t>能够自主运用代码解决日常的一些任务</a:t>
            </a:r>
            <a:endParaRPr lang="en-US" altLang="zh-CN" sz="2400" dirty="0"/>
          </a:p>
          <a:p>
            <a:r>
              <a:rPr lang="zh-CN" altLang="en-US" sz="2400" dirty="0"/>
              <a:t>掌握编程思想，为未来成为一个合格的大数据工程师奠定基础</a:t>
            </a:r>
            <a:endParaRPr lang="en-US" altLang="zh-CN" sz="2400" dirty="0"/>
          </a:p>
          <a:p>
            <a:endParaRPr lang="en-US" altLang="zh-CN" sz="2400" dirty="0"/>
          </a:p>
          <a:p>
            <a:pPr>
              <a:buFont typeface="Wingdings" panose="05000000000000000000" pitchFamily="2" charset="2"/>
              <a:buChar char="u"/>
            </a:pPr>
            <a:r>
              <a:rPr lang="zh-CN" altLang="en-US" sz="2400" dirty="0"/>
              <a:t>提高英语水平</a:t>
            </a:r>
            <a:endParaRPr lang="en-US" altLang="zh-CN" sz="2400" dirty="0"/>
          </a:p>
          <a:p>
            <a:pPr>
              <a:buFont typeface="Wingdings" panose="05000000000000000000" pitchFamily="2" charset="2"/>
              <a:buChar char="u"/>
            </a:pPr>
            <a:r>
              <a:rPr lang="zh-CN" altLang="en-US" sz="2400" dirty="0"/>
              <a:t>找到自己探索的方向</a:t>
            </a:r>
            <a:endParaRPr lang="en-US" altLang="zh-CN" sz="2400" dirty="0"/>
          </a:p>
        </p:txBody>
      </p:sp>
    </p:spTree>
    <p:extLst>
      <p:ext uri="{BB962C8B-B14F-4D97-AF65-F5344CB8AC3E}">
        <p14:creationId xmlns:p14="http://schemas.microsoft.com/office/powerpoint/2010/main" val="595045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71DB51-168B-4682-A324-08A4493BABA8}"/>
              </a:ext>
            </a:extLst>
          </p:cNvPr>
          <p:cNvSpPr>
            <a:spLocks noGrp="1"/>
          </p:cNvSpPr>
          <p:nvPr>
            <p:ph type="title"/>
          </p:nvPr>
        </p:nvSpPr>
        <p:spPr>
          <a:xfrm>
            <a:off x="934450" y="370590"/>
            <a:ext cx="10515600" cy="741785"/>
          </a:xfrm>
        </p:spPr>
        <p:txBody>
          <a:bodyPr/>
          <a:lstStyle/>
          <a:p>
            <a:br>
              <a:rPr lang="en-US" altLang="zh-CN" sz="2400" b="1" dirty="0"/>
            </a:br>
            <a:r>
              <a:rPr lang="zh-CN" altLang="en-US" dirty="0"/>
              <a:t>课程逻辑</a:t>
            </a:r>
          </a:p>
        </p:txBody>
      </p:sp>
      <p:sp>
        <p:nvSpPr>
          <p:cNvPr id="3" name="内容占位符 2">
            <a:extLst>
              <a:ext uri="{FF2B5EF4-FFF2-40B4-BE49-F238E27FC236}">
                <a16:creationId xmlns:a16="http://schemas.microsoft.com/office/drawing/2014/main" id="{3B5B2733-1D02-4B98-99D0-8F1171A579D4}"/>
              </a:ext>
            </a:extLst>
          </p:cNvPr>
          <p:cNvSpPr>
            <a:spLocks noGrp="1"/>
          </p:cNvSpPr>
          <p:nvPr>
            <p:ph idx="1"/>
          </p:nvPr>
        </p:nvSpPr>
        <p:spPr/>
        <p:txBody>
          <a:bodyPr/>
          <a:lstStyle/>
          <a:p>
            <a:r>
              <a:rPr lang="zh-CN" altLang="en-US" sz="2400" dirty="0"/>
              <a:t>螺旋上升：与教材有差别</a:t>
            </a:r>
            <a:endParaRPr lang="en-US" altLang="zh-CN" sz="2400" dirty="0"/>
          </a:p>
          <a:p>
            <a:r>
              <a:rPr lang="zh-CN" altLang="en-US" sz="2400" dirty="0"/>
              <a:t>专注核心内容：函数和对象</a:t>
            </a:r>
            <a:endParaRPr lang="en-US" altLang="zh-CN" sz="2400" dirty="0"/>
          </a:p>
          <a:p>
            <a:r>
              <a:rPr lang="zh-CN" altLang="en-US" sz="2400" dirty="0"/>
              <a:t>不强调非核心内容：例如</a:t>
            </a:r>
            <a:r>
              <a:rPr lang="en-US" altLang="zh-CN" sz="2400" dirty="0"/>
              <a:t>turtle</a:t>
            </a:r>
            <a:r>
              <a:rPr lang="zh-CN" altLang="en-US" sz="2400" dirty="0"/>
              <a:t>库</a:t>
            </a:r>
            <a:endParaRPr lang="en-US" altLang="zh-CN" sz="2400" dirty="0"/>
          </a:p>
          <a:p>
            <a:pPr lvl="1"/>
            <a:endParaRPr lang="en-US" altLang="zh-CN" dirty="0"/>
          </a:p>
        </p:txBody>
      </p:sp>
    </p:spTree>
    <p:extLst>
      <p:ext uri="{BB962C8B-B14F-4D97-AF65-F5344CB8AC3E}">
        <p14:creationId xmlns:p14="http://schemas.microsoft.com/office/powerpoint/2010/main" val="111567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如何学好这门课</a:t>
            </a:r>
          </a:p>
        </p:txBody>
      </p:sp>
      <p:sp>
        <p:nvSpPr>
          <p:cNvPr id="3" name="内容占位符 2"/>
          <p:cNvSpPr>
            <a:spLocks noGrp="1"/>
          </p:cNvSpPr>
          <p:nvPr>
            <p:ph idx="1"/>
          </p:nvPr>
        </p:nvSpPr>
        <p:spPr/>
        <p:txBody>
          <a:bodyPr/>
          <a:lstStyle/>
          <a:p>
            <a:pPr marL="0" indent="0">
              <a:lnSpc>
                <a:spcPct val="200000"/>
              </a:lnSpc>
              <a:buNone/>
            </a:pPr>
            <a:r>
              <a:rPr lang="zh-CN" altLang="en-US" sz="4800" dirty="0">
                <a:latin typeface="楷体" panose="02010609060101010101" pitchFamily="49" charset="-122"/>
                <a:ea typeface="楷体" panose="02010609060101010101" pitchFamily="49" charset="-122"/>
              </a:rPr>
              <a:t>多动手写程序</a:t>
            </a:r>
            <a:endParaRPr lang="en-US" altLang="zh-CN" sz="4800" dirty="0">
              <a:latin typeface="楷体" panose="02010609060101010101" pitchFamily="49" charset="-122"/>
              <a:ea typeface="楷体" panose="02010609060101010101" pitchFamily="49" charset="-122"/>
            </a:endParaRPr>
          </a:p>
          <a:p>
            <a:pPr marL="0" indent="0">
              <a:lnSpc>
                <a:spcPct val="200000"/>
              </a:lnSpc>
              <a:buNone/>
            </a:pPr>
            <a:r>
              <a:rPr lang="zh-CN" altLang="en-US" sz="4800" dirty="0">
                <a:latin typeface="楷体" panose="02010609060101010101" pitchFamily="49" charset="-122"/>
                <a:ea typeface="楷体" panose="02010609060101010101" pitchFamily="49" charset="-122"/>
              </a:rPr>
              <a:t>多思考程序背后的原理</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如何考核？</a:t>
            </a:r>
          </a:p>
        </p:txBody>
      </p:sp>
      <p:sp>
        <p:nvSpPr>
          <p:cNvPr id="3" name="内容占位符 2"/>
          <p:cNvSpPr>
            <a:spLocks noGrp="1"/>
          </p:cNvSpPr>
          <p:nvPr>
            <p:ph idx="1"/>
          </p:nvPr>
        </p:nvSpPr>
        <p:spPr/>
        <p:txBody>
          <a:bodyPr/>
          <a:lstStyle/>
          <a:p>
            <a:r>
              <a:rPr lang="zh-CN" altLang="en-US" dirty="0"/>
              <a:t>上课出勤（</a:t>
            </a:r>
            <a:r>
              <a:rPr lang="en-US" altLang="zh-CN" dirty="0"/>
              <a:t>10%</a:t>
            </a:r>
            <a:r>
              <a:rPr lang="zh-CN" altLang="en-US" dirty="0"/>
              <a:t>）</a:t>
            </a:r>
            <a:endParaRPr lang="en-US" altLang="zh-CN" dirty="0"/>
          </a:p>
          <a:p>
            <a:r>
              <a:rPr lang="zh-CN" altLang="en-US" dirty="0"/>
              <a:t>作业完成（</a:t>
            </a:r>
            <a:r>
              <a:rPr lang="en-US" altLang="zh-CN" dirty="0"/>
              <a:t>20%</a:t>
            </a:r>
            <a:r>
              <a:rPr lang="zh-CN" altLang="en-US" dirty="0"/>
              <a:t>）</a:t>
            </a:r>
            <a:endParaRPr lang="en-US" altLang="zh-CN" dirty="0"/>
          </a:p>
          <a:p>
            <a:r>
              <a:rPr lang="zh-CN" altLang="en-US" dirty="0"/>
              <a:t>课前</a:t>
            </a:r>
            <a:r>
              <a:rPr lang="en-US" altLang="zh-CN" dirty="0"/>
              <a:t>5</a:t>
            </a:r>
            <a:r>
              <a:rPr lang="zh-CN" altLang="en-US" dirty="0"/>
              <a:t>分钟（</a:t>
            </a:r>
            <a:r>
              <a:rPr lang="en-US" altLang="zh-CN" dirty="0"/>
              <a:t>10%</a:t>
            </a:r>
            <a:r>
              <a:rPr lang="zh-CN" altLang="en-US" dirty="0"/>
              <a:t>）</a:t>
            </a:r>
            <a:endParaRPr lang="en-US" altLang="zh-CN" dirty="0"/>
          </a:p>
          <a:p>
            <a:r>
              <a:rPr lang="zh-CN" altLang="en-US" dirty="0"/>
              <a:t>实验完成情况（</a:t>
            </a:r>
            <a:r>
              <a:rPr lang="en-US" altLang="zh-CN" dirty="0"/>
              <a:t>10%</a:t>
            </a:r>
            <a:r>
              <a:rPr lang="zh-CN" altLang="en-US" dirty="0"/>
              <a:t>）</a:t>
            </a:r>
            <a:endParaRPr lang="en-US" altLang="zh-CN" dirty="0"/>
          </a:p>
          <a:p>
            <a:r>
              <a:rPr lang="zh-CN" altLang="en-US" dirty="0"/>
              <a:t>期末考试（</a:t>
            </a:r>
            <a:r>
              <a:rPr lang="en-US" altLang="zh-CN" dirty="0"/>
              <a:t>50%</a:t>
            </a:r>
            <a:r>
              <a:rPr lang="zh-CN" altLang="en-US" dirty="0"/>
              <a:t>）</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345</TotalTime>
  <Words>1781</Words>
  <Application>Microsoft Office PowerPoint</Application>
  <PresentationFormat>宽屏</PresentationFormat>
  <Paragraphs>191</Paragraphs>
  <Slides>41</Slides>
  <Notes>7</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41</vt:i4>
      </vt:variant>
    </vt:vector>
  </HeadingPairs>
  <TitlesOfParts>
    <vt:vector size="53" baseType="lpstr">
      <vt:lpstr>Inter</vt:lpstr>
      <vt:lpstr>Menlo</vt:lpstr>
      <vt:lpstr>等线</vt:lpstr>
      <vt:lpstr>楷体</vt:lpstr>
      <vt:lpstr>宋体</vt:lpstr>
      <vt:lpstr>微软雅黑</vt:lpstr>
      <vt:lpstr>Arial</vt:lpstr>
      <vt:lpstr>Calibri</vt:lpstr>
      <vt:lpstr>Consolas</vt:lpstr>
      <vt:lpstr>Times New Roman</vt:lpstr>
      <vt:lpstr>Wingdings</vt:lpstr>
      <vt:lpstr>2_自定义设计方案</vt:lpstr>
      <vt:lpstr>PowerPoint 演示文稿</vt:lpstr>
      <vt:lpstr>《Python》课程</vt:lpstr>
      <vt:lpstr> 《Python》课程</vt:lpstr>
      <vt:lpstr>《Python》课程</vt:lpstr>
      <vt:lpstr>这门课的时间安排</vt:lpstr>
      <vt:lpstr> 课程目标</vt:lpstr>
      <vt:lpstr> 课程逻辑</vt:lpstr>
      <vt:lpstr>如何学好这门课</vt:lpstr>
      <vt:lpstr>如何考核？</vt:lpstr>
      <vt:lpstr>编程语言</vt:lpstr>
      <vt:lpstr>编译和解释</vt:lpstr>
      <vt:lpstr>Python语言的诞生</vt:lpstr>
      <vt:lpstr> 为什么选择Python - 简洁</vt:lpstr>
      <vt:lpstr> 为什么选择Python - 社区和生态</vt:lpstr>
      <vt:lpstr>为什么选择Python - 流行</vt:lpstr>
      <vt:lpstr>用python做什么</vt:lpstr>
      <vt:lpstr>用python做什么</vt:lpstr>
      <vt:lpstr>用python做什么</vt:lpstr>
      <vt:lpstr>用python做什么</vt:lpstr>
      <vt:lpstr>用python做什么</vt:lpstr>
      <vt:lpstr>用python做什么</vt:lpstr>
      <vt:lpstr>用python做什么</vt:lpstr>
      <vt:lpstr>用python做什么</vt:lpstr>
      <vt:lpstr>用python做什么</vt:lpstr>
      <vt:lpstr>用python做什么</vt:lpstr>
      <vt:lpstr>用python做什么</vt:lpstr>
      <vt:lpstr>用python做什么</vt:lpstr>
      <vt:lpstr>Python的版本</vt:lpstr>
      <vt:lpstr>Python 2.x</vt:lpstr>
      <vt:lpstr>Python 3.x</vt:lpstr>
      <vt:lpstr>如何选择版本</vt:lpstr>
      <vt:lpstr>Python的安装</vt:lpstr>
      <vt:lpstr>Python运行方式</vt:lpstr>
      <vt:lpstr>Python交互式REPL</vt:lpstr>
      <vt:lpstr>Python脚本</vt:lpstr>
      <vt:lpstr>Python文件</vt:lpstr>
      <vt:lpstr>PyCharm – Python集成开发环境</vt:lpstr>
      <vt:lpstr>Python在大数据应用中的常用工具</vt:lpstr>
      <vt:lpstr>Python在大数据应用中的常用工具</vt:lpstr>
      <vt:lpstr>Python在大数据应用中的常用工具</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Office</cp:lastModifiedBy>
  <cp:revision>136</cp:revision>
  <dcterms:created xsi:type="dcterms:W3CDTF">2015-05-05T08:02:00Z</dcterms:created>
  <dcterms:modified xsi:type="dcterms:W3CDTF">2024-09-04T08:58:22Z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2052-11.1.0.7764</vt:lpwstr>
  </property>
</Properties>
</file>