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3"/>
  </p:notesMasterIdLst>
  <p:sldIdLst>
    <p:sldId id="256" r:id="rId2"/>
    <p:sldId id="577" r:id="rId3"/>
    <p:sldId id="578" r:id="rId4"/>
    <p:sldId id="580" r:id="rId5"/>
    <p:sldId id="579" r:id="rId6"/>
    <p:sldId id="581" r:id="rId7"/>
    <p:sldId id="582" r:id="rId8"/>
    <p:sldId id="583" r:id="rId9"/>
    <p:sldId id="584" r:id="rId10"/>
    <p:sldId id="585" r:id="rId11"/>
    <p:sldId id="586" r:id="rId12"/>
    <p:sldId id="587" r:id="rId13"/>
    <p:sldId id="589" r:id="rId14"/>
    <p:sldId id="588" r:id="rId15"/>
    <p:sldId id="590" r:id="rId16"/>
    <p:sldId id="591" r:id="rId17"/>
    <p:sldId id="592" r:id="rId18"/>
    <p:sldId id="593" r:id="rId19"/>
    <p:sldId id="594" r:id="rId20"/>
    <p:sldId id="595" r:id="rId21"/>
    <p:sldId id="596" r:id="rId22"/>
    <p:sldId id="597" r:id="rId23"/>
    <p:sldId id="598" r:id="rId24"/>
    <p:sldId id="599" r:id="rId25"/>
    <p:sldId id="602" r:id="rId26"/>
    <p:sldId id="603" r:id="rId27"/>
    <p:sldId id="604" r:id="rId28"/>
    <p:sldId id="601" r:id="rId29"/>
    <p:sldId id="600" r:id="rId30"/>
    <p:sldId id="605" r:id="rId31"/>
    <p:sldId id="606" r:id="rId32"/>
    <p:sldId id="607" r:id="rId33"/>
    <p:sldId id="608" r:id="rId34"/>
    <p:sldId id="609" r:id="rId35"/>
    <p:sldId id="610" r:id="rId36"/>
    <p:sldId id="611" r:id="rId37"/>
    <p:sldId id="612" r:id="rId38"/>
    <p:sldId id="613" r:id="rId39"/>
    <p:sldId id="614" r:id="rId40"/>
    <p:sldId id="615" r:id="rId41"/>
    <p:sldId id="616" r:id="rId42"/>
    <p:sldId id="617" r:id="rId43"/>
    <p:sldId id="618" r:id="rId44"/>
    <p:sldId id="619" r:id="rId45"/>
    <p:sldId id="620" r:id="rId46"/>
    <p:sldId id="621" r:id="rId47"/>
    <p:sldId id="622" r:id="rId48"/>
    <p:sldId id="623" r:id="rId49"/>
    <p:sldId id="624" r:id="rId50"/>
    <p:sldId id="625" r:id="rId51"/>
    <p:sldId id="626" r:id="rId5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2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" initials="" lastIdx="4" clrIdx="0">
    <p:extLst>
      <p:ext uri="{19B8F6BF-5375-455C-9EA6-DF929625EA0E}">
        <p15:presenceInfo xmlns:p15="http://schemas.microsoft.com/office/powerpoint/2012/main" userId="8cf7e19889d069b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2642"/>
    <a:srgbClr val="B01F3C"/>
    <a:srgbClr val="B52E49"/>
    <a:srgbClr val="A50021"/>
    <a:srgbClr val="CC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3" autoAdjust="0"/>
    <p:restoredTop sz="86410" autoAdjust="0"/>
  </p:normalViewPr>
  <p:slideViewPr>
    <p:cSldViewPr snapToGrid="0">
      <p:cViewPr varScale="1">
        <p:scale>
          <a:sx n="71" d="100"/>
          <a:sy n="71" d="100"/>
        </p:scale>
        <p:origin x="235" y="48"/>
      </p:cViewPr>
      <p:guideLst>
        <p:guide orient="horz" pos="2160"/>
        <p:guide pos="3827"/>
      </p:guideLst>
    </p:cSldViewPr>
  </p:slideViewPr>
  <p:outlineViewPr>
    <p:cViewPr>
      <p:scale>
        <a:sx n="33" d="100"/>
        <a:sy n="33" d="100"/>
      </p:scale>
      <p:origin x="0" y="-206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D788-E04E-4FBE-B8FD-51984C8BA062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A18CD-4187-46ED-B31C-1198E8B7D6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9510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61973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94443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24690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26839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138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62400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18839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42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1237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43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8473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44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150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45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115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96430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46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2855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47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49056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48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1038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13878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576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7538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18788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7448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30054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5933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2200" y="557626"/>
            <a:ext cx="10515600" cy="693658"/>
          </a:xfrm>
        </p:spPr>
        <p:txBody>
          <a:bodyPr/>
          <a:lstStyle>
            <a:lvl1pPr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4758048"/>
          </a:xfrm>
        </p:spPr>
        <p:txBody>
          <a:bodyPr/>
          <a:lstStyle>
            <a:lvl1pPr>
              <a:lnSpc>
                <a:spcPct val="100000"/>
              </a:lnSpc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lnSpc>
                <a:spcPct val="100000"/>
              </a:lnSpc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lnSpc>
                <a:spcPct val="100000"/>
              </a:lnSpc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lnSpc>
                <a:spcPct val="100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lnSpc>
                <a:spcPct val="100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1010650" y="1411941"/>
            <a:ext cx="9386047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6" name="矩形 15"/>
          <p:cNvSpPr/>
          <p:nvPr userDrawn="1"/>
        </p:nvSpPr>
        <p:spPr>
          <a:xfrm>
            <a:off x="-4445" y="-3175"/>
            <a:ext cx="6901180" cy="12827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 userDrawn="1"/>
        </p:nvSpPr>
        <p:spPr>
          <a:xfrm>
            <a:off x="-4445" y="125095"/>
            <a:ext cx="6901815" cy="144145"/>
          </a:xfrm>
          <a:prstGeom prst="rect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 userDrawn="1"/>
        </p:nvSpPr>
        <p:spPr>
          <a:xfrm>
            <a:off x="-4445" y="269240"/>
            <a:ext cx="6901180" cy="144145"/>
          </a:xfrm>
          <a:prstGeom prst="rect">
            <a:avLst/>
          </a:prstGeom>
          <a:solidFill>
            <a:srgbClr val="A50021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1" name="图片 50" descr="瑞翼教育（红灰版）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36710" y="41275"/>
            <a:ext cx="1787525" cy="403225"/>
          </a:xfrm>
          <a:prstGeom prst="rect">
            <a:avLst/>
          </a:prstGeom>
        </p:spPr>
      </p:pic>
      <p:grpSp>
        <p:nvGrpSpPr>
          <p:cNvPr id="37" name="组合 36"/>
          <p:cNvGrpSpPr/>
          <p:nvPr userDrawn="1"/>
        </p:nvGrpSpPr>
        <p:grpSpPr>
          <a:xfrm>
            <a:off x="11423015" y="-3175"/>
            <a:ext cx="797560" cy="422275"/>
            <a:chOff x="-7" y="-6"/>
            <a:chExt cx="1256" cy="665"/>
          </a:xfrm>
        </p:grpSpPr>
        <p:sp>
          <p:nvSpPr>
            <p:cNvPr id="10" name="矩形 9"/>
            <p:cNvSpPr/>
            <p:nvPr userDrawn="1"/>
          </p:nvSpPr>
          <p:spPr>
            <a:xfrm>
              <a:off x="-6" y="-6"/>
              <a:ext cx="1255" cy="202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-7" y="196"/>
              <a:ext cx="1247" cy="227"/>
            </a:xfrm>
            <a:prstGeom prst="rect">
              <a:avLst/>
            </a:prstGeom>
            <a:solidFill>
              <a:srgbClr val="A500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 userDrawn="1"/>
          </p:nvSpPr>
          <p:spPr>
            <a:xfrm>
              <a:off x="-6" y="423"/>
              <a:ext cx="1255" cy="236"/>
            </a:xfrm>
            <a:prstGeom prst="rect">
              <a:avLst/>
            </a:prstGeom>
            <a:solidFill>
              <a:srgbClr val="B226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红色SUGON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284085" y="-149225"/>
            <a:ext cx="1757680" cy="7715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4.png"/><Relationship Id="rId5" Type="http://schemas.openxmlformats.org/officeDocument/2006/relationships/tags" Target="../tags/tag5.xml"/><Relationship Id="rId10" Type="http://schemas.openxmlformats.org/officeDocument/2006/relationships/image" Target="../media/image3.png"/><Relationship Id="rId4" Type="http://schemas.openxmlformats.org/officeDocument/2006/relationships/tags" Target="../tags/tag4.xml"/><Relationship Id="rId9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_任意多边形 19"/>
          <p:cNvSpPr/>
          <p:nvPr>
            <p:custDataLst>
              <p:tags r:id="rId1"/>
            </p:custDataLst>
          </p:nvPr>
        </p:nvSpPr>
        <p:spPr>
          <a:xfrm>
            <a:off x="0" y="-117614"/>
            <a:ext cx="12192000" cy="3416893"/>
          </a:xfrm>
          <a:custGeom>
            <a:avLst/>
            <a:gdLst>
              <a:gd name="connsiteX0" fmla="*/ 0 w 11644590"/>
              <a:gd name="connsiteY0" fmla="*/ 0 h 3139633"/>
              <a:gd name="connsiteX1" fmla="*/ 11644590 w 11644590"/>
              <a:gd name="connsiteY1" fmla="*/ 0 h 3139633"/>
              <a:gd name="connsiteX2" fmla="*/ 3048000 w 11644590"/>
              <a:gd name="connsiteY2" fmla="*/ 3139633 h 3139633"/>
              <a:gd name="connsiteX3" fmla="*/ 0 w 11644590"/>
              <a:gd name="connsiteY3" fmla="*/ 1605195 h 3139633"/>
              <a:gd name="connsiteX4" fmla="*/ 0 w 11644590"/>
              <a:gd name="connsiteY4" fmla="*/ 0 h 313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44590" h="3139633">
                <a:moveTo>
                  <a:pt x="0" y="0"/>
                </a:moveTo>
                <a:lnTo>
                  <a:pt x="11644590" y="0"/>
                </a:lnTo>
                <a:lnTo>
                  <a:pt x="3048000" y="3139633"/>
                </a:lnTo>
                <a:lnTo>
                  <a:pt x="0" y="160519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PA_任意多边形 23"/>
          <p:cNvSpPr/>
          <p:nvPr>
            <p:custDataLst>
              <p:tags r:id="rId2"/>
            </p:custDataLst>
          </p:nvPr>
        </p:nvSpPr>
        <p:spPr>
          <a:xfrm>
            <a:off x="-4445" y="-86360"/>
            <a:ext cx="12367260" cy="3251835"/>
          </a:xfrm>
          <a:custGeom>
            <a:avLst/>
            <a:gdLst>
              <a:gd name="connsiteX0" fmla="*/ 0 w 11757236"/>
              <a:gd name="connsiteY0" fmla="*/ 0 h 3251846"/>
              <a:gd name="connsiteX1" fmla="*/ 11757236 w 11757236"/>
              <a:gd name="connsiteY1" fmla="*/ 0 h 3251846"/>
              <a:gd name="connsiteX2" fmla="*/ 3191286 w 11757236"/>
              <a:gd name="connsiteY2" fmla="*/ 3251846 h 3251846"/>
              <a:gd name="connsiteX3" fmla="*/ 0 w 11757236"/>
              <a:gd name="connsiteY3" fmla="*/ 1581902 h 325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57236" h="3251846">
                <a:moveTo>
                  <a:pt x="0" y="0"/>
                </a:moveTo>
                <a:lnTo>
                  <a:pt x="11757236" y="0"/>
                </a:lnTo>
                <a:lnTo>
                  <a:pt x="3191286" y="3251846"/>
                </a:lnTo>
                <a:lnTo>
                  <a:pt x="0" y="15819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5" name="PA_任意多边形 24"/>
          <p:cNvSpPr/>
          <p:nvPr>
            <p:custDataLst>
              <p:tags r:id="rId3"/>
            </p:custDataLst>
          </p:nvPr>
        </p:nvSpPr>
        <p:spPr>
          <a:xfrm>
            <a:off x="1270" y="-86360"/>
            <a:ext cx="12179935" cy="3182620"/>
          </a:xfrm>
          <a:custGeom>
            <a:avLst/>
            <a:gdLst>
              <a:gd name="connsiteX0" fmla="*/ 0 w 11575120"/>
              <a:gd name="connsiteY0" fmla="*/ 0 h 3182710"/>
              <a:gd name="connsiteX1" fmla="*/ 11575120 w 11575120"/>
              <a:gd name="connsiteY1" fmla="*/ 0 h 3182710"/>
              <a:gd name="connsiteX2" fmla="*/ 3191286 w 11575120"/>
              <a:gd name="connsiteY2" fmla="*/ 3182710 h 3182710"/>
              <a:gd name="connsiteX3" fmla="*/ 0 w 11575120"/>
              <a:gd name="connsiteY3" fmla="*/ 1512766 h 3182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75120" h="3182710">
                <a:moveTo>
                  <a:pt x="0" y="0"/>
                </a:moveTo>
                <a:lnTo>
                  <a:pt x="11575120" y="0"/>
                </a:lnTo>
                <a:lnTo>
                  <a:pt x="3191286" y="3182710"/>
                </a:lnTo>
                <a:lnTo>
                  <a:pt x="0" y="151276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PA_任意多边形 25"/>
          <p:cNvSpPr/>
          <p:nvPr>
            <p:custDataLst>
              <p:tags r:id="rId4"/>
            </p:custDataLst>
          </p:nvPr>
        </p:nvSpPr>
        <p:spPr>
          <a:xfrm>
            <a:off x="1905" y="-86360"/>
            <a:ext cx="11691620" cy="2997835"/>
          </a:xfrm>
          <a:custGeom>
            <a:avLst/>
            <a:gdLst>
              <a:gd name="connsiteX0" fmla="*/ 0 w 11087557"/>
              <a:gd name="connsiteY0" fmla="*/ 0 h 2997619"/>
              <a:gd name="connsiteX1" fmla="*/ 11087557 w 11087557"/>
              <a:gd name="connsiteY1" fmla="*/ 0 h 2997619"/>
              <a:gd name="connsiteX2" fmla="*/ 3191286 w 11087557"/>
              <a:gd name="connsiteY2" fmla="*/ 2997619 h 2997619"/>
              <a:gd name="connsiteX3" fmla="*/ 0 w 11087557"/>
              <a:gd name="connsiteY3" fmla="*/ 1327675 h 2997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7557" h="2997619">
                <a:moveTo>
                  <a:pt x="0" y="0"/>
                </a:moveTo>
                <a:lnTo>
                  <a:pt x="11087557" y="0"/>
                </a:lnTo>
                <a:lnTo>
                  <a:pt x="3191286" y="2997619"/>
                </a:lnTo>
                <a:lnTo>
                  <a:pt x="0" y="1327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PA_任意多边形 26"/>
          <p:cNvSpPr/>
          <p:nvPr>
            <p:custDataLst>
              <p:tags r:id="rId5"/>
            </p:custDataLst>
          </p:nvPr>
        </p:nvSpPr>
        <p:spPr>
          <a:xfrm>
            <a:off x="1905" y="-86360"/>
            <a:ext cx="11500485" cy="2924810"/>
          </a:xfrm>
          <a:custGeom>
            <a:avLst/>
            <a:gdLst>
              <a:gd name="connsiteX0" fmla="*/ 0 w 10896573"/>
              <a:gd name="connsiteY0" fmla="*/ 0 h 2925117"/>
              <a:gd name="connsiteX1" fmla="*/ 10896573 w 10896573"/>
              <a:gd name="connsiteY1" fmla="*/ 0 h 2925117"/>
              <a:gd name="connsiteX2" fmla="*/ 3191286 w 10896573"/>
              <a:gd name="connsiteY2" fmla="*/ 2925117 h 2925117"/>
              <a:gd name="connsiteX3" fmla="*/ 0 w 10896573"/>
              <a:gd name="connsiteY3" fmla="*/ 1255173 h 29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96573" h="2925117">
                <a:moveTo>
                  <a:pt x="0" y="0"/>
                </a:moveTo>
                <a:lnTo>
                  <a:pt x="10896573" y="0"/>
                </a:lnTo>
                <a:lnTo>
                  <a:pt x="3191286" y="2925117"/>
                </a:lnTo>
                <a:lnTo>
                  <a:pt x="0" y="12551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PA_任意多边形 27"/>
          <p:cNvSpPr/>
          <p:nvPr>
            <p:custDataLst>
              <p:tags r:id="rId6"/>
            </p:custDataLst>
          </p:nvPr>
        </p:nvSpPr>
        <p:spPr>
          <a:xfrm>
            <a:off x="1905" y="-117475"/>
            <a:ext cx="11012805" cy="2740025"/>
          </a:xfrm>
          <a:custGeom>
            <a:avLst/>
            <a:gdLst>
              <a:gd name="connsiteX0" fmla="*/ 0 w 10409010"/>
              <a:gd name="connsiteY0" fmla="*/ 0 h 2740026"/>
              <a:gd name="connsiteX1" fmla="*/ 10409010 w 10409010"/>
              <a:gd name="connsiteY1" fmla="*/ 0 h 2740026"/>
              <a:gd name="connsiteX2" fmla="*/ 3191286 w 10409010"/>
              <a:gd name="connsiteY2" fmla="*/ 2740026 h 2740026"/>
              <a:gd name="connsiteX3" fmla="*/ 0 w 10409010"/>
              <a:gd name="connsiteY3" fmla="*/ 1070082 h 274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09010" h="2740026">
                <a:moveTo>
                  <a:pt x="0" y="0"/>
                </a:moveTo>
                <a:lnTo>
                  <a:pt x="10409010" y="0"/>
                </a:lnTo>
                <a:lnTo>
                  <a:pt x="3191286" y="2740026"/>
                </a:lnTo>
                <a:lnTo>
                  <a:pt x="0" y="10700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PA_任意多边形 29"/>
          <p:cNvSpPr/>
          <p:nvPr>
            <p:custDataLst>
              <p:tags r:id="rId7"/>
            </p:custDataLst>
          </p:nvPr>
        </p:nvSpPr>
        <p:spPr>
          <a:xfrm>
            <a:off x="1270" y="-117475"/>
            <a:ext cx="10802620" cy="2660015"/>
          </a:xfrm>
          <a:custGeom>
            <a:avLst/>
            <a:gdLst>
              <a:gd name="connsiteX0" fmla="*/ 0 w 10198012"/>
              <a:gd name="connsiteY0" fmla="*/ 0 h 2659926"/>
              <a:gd name="connsiteX1" fmla="*/ 10198012 w 10198012"/>
              <a:gd name="connsiteY1" fmla="*/ 0 h 2659926"/>
              <a:gd name="connsiteX2" fmla="*/ 3191286 w 10198012"/>
              <a:gd name="connsiteY2" fmla="*/ 2659926 h 2659926"/>
              <a:gd name="connsiteX3" fmla="*/ 0 w 10198012"/>
              <a:gd name="connsiteY3" fmla="*/ 989982 h 2659926"/>
              <a:gd name="connsiteX4" fmla="*/ 0 w 10198012"/>
              <a:gd name="connsiteY4" fmla="*/ 0 h 2659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8012" h="2659926">
                <a:moveTo>
                  <a:pt x="0" y="0"/>
                </a:moveTo>
                <a:lnTo>
                  <a:pt x="10198012" y="0"/>
                </a:lnTo>
                <a:lnTo>
                  <a:pt x="3191286" y="2659926"/>
                </a:lnTo>
                <a:lnTo>
                  <a:pt x="0" y="989982"/>
                </a:lnTo>
                <a:lnTo>
                  <a:pt x="0" y="0"/>
                </a:lnTo>
                <a:close/>
              </a:path>
            </a:pathLst>
          </a:custGeom>
          <a:solidFill>
            <a:srgbClr val="B2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反白瑞翼教育LOGO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15435" y="513080"/>
            <a:ext cx="2254250" cy="508635"/>
          </a:xfrm>
          <a:prstGeom prst="rect">
            <a:avLst/>
          </a:prstGeom>
        </p:spPr>
      </p:pic>
      <p:pic>
        <p:nvPicPr>
          <p:cNvPr id="2" name="图片 1" descr="SUGON图标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51635" y="257175"/>
            <a:ext cx="2324735" cy="1020445"/>
          </a:xfrm>
          <a:prstGeom prst="rect">
            <a:avLst/>
          </a:prstGeom>
        </p:spPr>
      </p:pic>
      <p:sp>
        <p:nvSpPr>
          <p:cNvPr id="13" name="文本框 6"/>
          <p:cNvSpPr txBox="1"/>
          <p:nvPr/>
        </p:nvSpPr>
        <p:spPr>
          <a:xfrm>
            <a:off x="5123146" y="3086839"/>
            <a:ext cx="5812190" cy="3096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大数据应用开发语言</a:t>
            </a:r>
            <a:endParaRPr lang="en-US" altLang="zh-CN" sz="4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第九章</a:t>
            </a:r>
            <a:endParaRPr lang="en-US" altLang="zh-CN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4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Regular Expression</a:t>
            </a:r>
          </a:p>
          <a:p>
            <a:pPr algn="ctr">
              <a:lnSpc>
                <a:spcPct val="120000"/>
              </a:lnSpc>
            </a:pPr>
            <a:r>
              <a:rPr lang="zh-CN" altLang="en-US" sz="4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（正则表达）</a:t>
            </a:r>
            <a:endParaRPr lang="en-US" altLang="zh-CN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4400" b="1" dirty="0">
                <a:solidFill>
                  <a:schemeClr val="tx1"/>
                </a:solidFill>
              </a:rPr>
              <a:t>. </a:t>
            </a:r>
            <a:r>
              <a:rPr lang="zh-CN" altLang="en-US" sz="4400" b="1" dirty="0">
                <a:solidFill>
                  <a:schemeClr val="tx1"/>
                </a:solidFill>
              </a:rPr>
              <a:t>任何字符不能是空行</a:t>
            </a:r>
            <a:endParaRPr lang="en-US" altLang="zh-CN" sz="4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zh-CN" altLang="en-US" sz="4400" b="1" dirty="0">
                <a:solidFill>
                  <a:schemeClr val="tx1"/>
                </a:solidFill>
              </a:rPr>
              <a:t>*</a:t>
            </a:r>
            <a:r>
              <a:rPr lang="en-US" altLang="zh-CN" sz="4400" b="1" dirty="0">
                <a:solidFill>
                  <a:schemeClr val="tx1"/>
                </a:solidFill>
              </a:rPr>
              <a:t> </a:t>
            </a:r>
            <a:r>
              <a:rPr lang="zh-CN" altLang="en-US" sz="4400" b="1" dirty="0">
                <a:solidFill>
                  <a:schemeClr val="tx1"/>
                </a:solidFill>
              </a:rPr>
              <a:t>重复前面的字符</a:t>
            </a:r>
            <a:r>
              <a:rPr lang="en-US" altLang="zh-CN" sz="4400" b="1" dirty="0">
                <a:solidFill>
                  <a:schemeClr val="tx1"/>
                </a:solidFill>
              </a:rPr>
              <a:t>0</a:t>
            </a:r>
            <a:r>
              <a:rPr lang="zh-CN" altLang="en-US" sz="4400" b="1" dirty="0">
                <a:solidFill>
                  <a:schemeClr val="tx1"/>
                </a:solidFill>
              </a:rPr>
              <a:t>次或多次</a:t>
            </a:r>
            <a:endParaRPr lang="en-US" altLang="zh-CN" sz="4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4400" b="1" dirty="0">
                <a:solidFill>
                  <a:schemeClr val="tx1"/>
                </a:solidFill>
              </a:rPr>
              <a:t>+ </a:t>
            </a:r>
            <a:r>
              <a:rPr lang="zh-CN" altLang="en-US" sz="4400" b="1" dirty="0">
                <a:solidFill>
                  <a:schemeClr val="tx1"/>
                </a:solidFill>
              </a:rPr>
              <a:t>重复前面字符一次或多次</a:t>
            </a:r>
            <a:endParaRPr lang="en-US" altLang="zh-CN" sz="4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4400" b="1" dirty="0">
                <a:solidFill>
                  <a:schemeClr val="tx1"/>
                </a:solidFill>
              </a:rPr>
              <a:t>?</a:t>
            </a:r>
            <a:r>
              <a:rPr lang="zh-CN" altLang="en-US" sz="4400" b="1" dirty="0">
                <a:solidFill>
                  <a:schemeClr val="tx1"/>
                </a:solidFill>
              </a:rPr>
              <a:t>重复前面字符</a:t>
            </a:r>
            <a:r>
              <a:rPr lang="en-US" altLang="zh-CN" sz="4400" b="1" dirty="0">
                <a:solidFill>
                  <a:schemeClr val="tx1"/>
                </a:solidFill>
              </a:rPr>
              <a:t>0</a:t>
            </a:r>
            <a:r>
              <a:rPr lang="zh-CN" altLang="en-US" sz="4400" b="1" dirty="0">
                <a:solidFill>
                  <a:schemeClr val="tx1"/>
                </a:solidFill>
              </a:rPr>
              <a:t>次或</a:t>
            </a:r>
            <a:r>
              <a:rPr lang="en-US" altLang="zh-CN" sz="4400" b="1" dirty="0">
                <a:solidFill>
                  <a:schemeClr val="tx1"/>
                </a:solidFill>
              </a:rPr>
              <a:t>1</a:t>
            </a:r>
            <a:r>
              <a:rPr lang="zh-CN" altLang="en-US" sz="4400" b="1" dirty="0">
                <a:solidFill>
                  <a:schemeClr val="tx1"/>
                </a:solidFill>
              </a:rPr>
              <a:t>次</a:t>
            </a:r>
            <a:endParaRPr lang="en-US" altLang="zh-CN" sz="4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4400" b="1" dirty="0">
                <a:solidFill>
                  <a:schemeClr val="tx1"/>
                </a:solidFill>
              </a:rPr>
              <a:t>{m} </a:t>
            </a:r>
            <a:r>
              <a:rPr lang="zh-CN" altLang="en-US" sz="4400" b="1" dirty="0">
                <a:solidFill>
                  <a:schemeClr val="tx1"/>
                </a:solidFill>
              </a:rPr>
              <a:t>重复</a:t>
            </a:r>
            <a:r>
              <a:rPr lang="en-US" altLang="zh-CN" sz="4400" b="1" dirty="0">
                <a:solidFill>
                  <a:schemeClr val="tx1"/>
                </a:solidFill>
              </a:rPr>
              <a:t>m</a:t>
            </a:r>
            <a:r>
              <a:rPr lang="zh-CN" altLang="en-US" sz="4400" b="1" dirty="0">
                <a:solidFill>
                  <a:schemeClr val="tx1"/>
                </a:solidFill>
              </a:rPr>
              <a:t>次</a:t>
            </a:r>
            <a:endParaRPr lang="en-US" altLang="zh-CN" sz="4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4400" b="1" dirty="0">
                <a:solidFill>
                  <a:schemeClr val="tx1"/>
                </a:solidFill>
              </a:rPr>
              <a:t>{m-n} </a:t>
            </a:r>
            <a:r>
              <a:rPr lang="zh-CN" altLang="en-US" sz="4400" b="1">
                <a:solidFill>
                  <a:schemeClr val="tx1"/>
                </a:solidFill>
              </a:rPr>
              <a:t>重复</a:t>
            </a:r>
            <a:r>
              <a:rPr lang="en-US" altLang="zh-CN" sz="4400" b="1">
                <a:solidFill>
                  <a:schemeClr val="tx1"/>
                </a:solidFill>
              </a:rPr>
              <a:t>m-n</a:t>
            </a:r>
            <a:r>
              <a:rPr lang="zh-CN" altLang="en-US" sz="4400" b="1" dirty="0">
                <a:solidFill>
                  <a:schemeClr val="tx1"/>
                </a:solidFill>
              </a:rPr>
              <a:t>次</a:t>
            </a:r>
            <a:endParaRPr lang="en-US" altLang="zh-CN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624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endParaRPr lang="en-US" altLang="zh-CN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email address"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search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".*@.*"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 </a:t>
            </a:r>
            <a:r>
              <a:rPr lang="en-US" altLang="zh-CN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#.</a:t>
            </a:r>
            <a:r>
              <a:rPr lang="zh-CN" altLang="en-US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代表任何符号，*是</a:t>
            </a:r>
            <a:r>
              <a:rPr lang="en-US" altLang="zh-CN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zh-CN" altLang="en-US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或者更多个字符</a:t>
            </a:r>
            <a:endParaRPr lang="zh-CN" altLang="en-US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"Valid"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"Invalid"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altLang="zh-CN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9128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endParaRPr lang="en-US" altLang="zh-CN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email address"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search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".+@.+"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 </a:t>
            </a:r>
            <a:r>
              <a:rPr lang="en-US" altLang="zh-CN" sz="2800" b="0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800" b="0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这里其实也可以</a:t>
            </a:r>
            <a:r>
              <a:rPr lang="en-US" altLang="zh-CN" sz="2800" b="0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..*</a:t>
            </a:r>
            <a:endParaRPr lang="zh-CN" altLang="en-US" sz="2800" b="0" dirty="0">
              <a:solidFill>
                <a:srgbClr val="FF0000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"Valid"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"Invalid"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altLang="zh-CN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3466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进一步优化，以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edu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结尾</a:t>
            </a:r>
            <a:endParaRPr lang="zh-CN" altLang="en-US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email address"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search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".</a:t>
            </a:r>
            <a:r>
              <a:rPr lang="en-US" altLang="zh-CN" sz="24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@.</a:t>
            </a:r>
            <a:r>
              <a:rPr lang="en-US" altLang="zh-CN" sz="24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+.</a:t>
            </a:r>
            <a:r>
              <a:rPr lang="en-US" altLang="zh-CN" sz="2400" b="0" dirty="0" err="1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edu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  <a:endParaRPr lang="en-US" altLang="zh-CN" sz="2400" dirty="0">
              <a:solidFill>
                <a:srgbClr val="6A9955"/>
              </a:solidFill>
              <a:latin typeface="Consolas" panose="020B0609020204030204" pitchFamily="49" charset="0"/>
            </a:endParaRP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"Valid"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"Invalid"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altLang="zh-CN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0273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进一步优化，以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edu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结尾</a:t>
            </a:r>
            <a:endParaRPr lang="zh-CN" altLang="en-US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email address"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search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".</a:t>
            </a:r>
            <a:r>
              <a:rPr lang="en-US" altLang="zh-CN" sz="24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@.</a:t>
            </a:r>
            <a:r>
              <a:rPr lang="en-US" altLang="zh-CN" sz="24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+\.</a:t>
            </a:r>
            <a:r>
              <a:rPr lang="en-US" altLang="zh-CN" sz="2400" b="0" dirty="0" err="1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edu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这里还要加个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，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means raw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，就是原文的意思，不然可能会出错比如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\n</a:t>
            </a:r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"Valid"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"Invalid"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altLang="zh-CN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264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4000" b="1" dirty="0">
                <a:solidFill>
                  <a:schemeClr val="tx1"/>
                </a:solidFill>
              </a:rPr>
              <a:t>用户不会按照你想象的进行输入</a:t>
            </a:r>
            <a:endParaRPr lang="en-US" altLang="zh-CN" sz="4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</a:rPr>
              <a:t>^ matches the</a:t>
            </a:r>
            <a:r>
              <a:rPr lang="zh-CN" altLang="en-US" sz="4000" b="1" dirty="0">
                <a:solidFill>
                  <a:schemeClr val="tx1"/>
                </a:solidFill>
              </a:rPr>
              <a:t> </a:t>
            </a:r>
            <a:r>
              <a:rPr lang="en-US" altLang="zh-CN" sz="4000" b="1" dirty="0">
                <a:solidFill>
                  <a:schemeClr val="tx1"/>
                </a:solidFill>
              </a:rPr>
              <a:t>start</a:t>
            </a:r>
            <a:r>
              <a:rPr lang="zh-CN" altLang="en-US" sz="4000" b="1" dirty="0">
                <a:solidFill>
                  <a:schemeClr val="tx1"/>
                </a:solidFill>
              </a:rPr>
              <a:t> </a:t>
            </a:r>
            <a:r>
              <a:rPr lang="en-US" altLang="zh-CN" sz="4000" b="1" dirty="0">
                <a:solidFill>
                  <a:schemeClr val="tx1"/>
                </a:solidFill>
              </a:rPr>
              <a:t>of</a:t>
            </a:r>
            <a:r>
              <a:rPr lang="zh-CN" altLang="en-US" sz="4000" b="1" dirty="0">
                <a:solidFill>
                  <a:schemeClr val="tx1"/>
                </a:solidFill>
              </a:rPr>
              <a:t> </a:t>
            </a:r>
            <a:r>
              <a:rPr lang="en-US" altLang="zh-CN" sz="4000" b="1" dirty="0">
                <a:solidFill>
                  <a:schemeClr val="tx1"/>
                </a:solidFill>
              </a:rPr>
              <a:t>the</a:t>
            </a:r>
            <a:r>
              <a:rPr lang="zh-CN" altLang="en-US" sz="4000" b="1" dirty="0">
                <a:solidFill>
                  <a:schemeClr val="tx1"/>
                </a:solidFill>
              </a:rPr>
              <a:t> </a:t>
            </a:r>
            <a:r>
              <a:rPr lang="en-US" altLang="zh-CN" sz="4000" b="1" dirty="0">
                <a:solidFill>
                  <a:schemeClr val="tx1"/>
                </a:solidFill>
              </a:rPr>
              <a:t>string</a:t>
            </a:r>
          </a:p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</a:rPr>
              <a:t>$ matches the end of the string or just before the newline at the end of the string </a:t>
            </a:r>
          </a:p>
        </p:txBody>
      </p:sp>
    </p:spTree>
    <p:extLst>
      <p:ext uri="{BB962C8B-B14F-4D97-AF65-F5344CB8AC3E}">
        <p14:creationId xmlns:p14="http://schemas.microsoft.com/office/powerpoint/2010/main" val="38878235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4000" b="1" dirty="0">
                <a:solidFill>
                  <a:schemeClr val="tx1"/>
                </a:solidFill>
              </a:rPr>
              <a:t>用户不会按照你想象的进行输入</a:t>
            </a:r>
            <a:endParaRPr lang="en-US" altLang="zh-CN" sz="4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</a:rPr>
              <a:t>^ </a:t>
            </a:r>
            <a:r>
              <a:rPr lang="zh-CN" altLang="en-US" sz="4000" b="1" dirty="0">
                <a:solidFill>
                  <a:schemeClr val="tx1"/>
                </a:solidFill>
              </a:rPr>
              <a:t>匹配开始的字符</a:t>
            </a:r>
            <a:endParaRPr lang="en-US" altLang="zh-CN" sz="4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</a:rPr>
              <a:t>$ </a:t>
            </a:r>
            <a:r>
              <a:rPr lang="zh-CN" altLang="en-US" sz="4000" b="1" dirty="0">
                <a:solidFill>
                  <a:schemeClr val="tx1"/>
                </a:solidFill>
              </a:rPr>
              <a:t>匹配结尾的字符</a:t>
            </a:r>
            <a:endParaRPr lang="en-US" altLang="zh-CN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9449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email address"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search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"^.</a:t>
            </a:r>
            <a:r>
              <a:rPr lang="en-US" altLang="zh-CN" sz="24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@.</a:t>
            </a:r>
            <a:r>
              <a:rPr lang="en-US" altLang="zh-CN" sz="24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+\.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edu$"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^$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分别代表以什么开始以什么结束</a:t>
            </a:r>
            <a:endParaRPr lang="zh-CN" altLang="en-US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"Valid"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"Invalid"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altLang="zh-CN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0219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</a:rPr>
              <a:t>[] set of characters</a:t>
            </a:r>
          </a:p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</a:rPr>
              <a:t>[^] complementing the set</a:t>
            </a:r>
          </a:p>
        </p:txBody>
      </p:sp>
    </p:spTree>
    <p:extLst>
      <p:ext uri="{BB962C8B-B14F-4D97-AF65-F5344CB8AC3E}">
        <p14:creationId xmlns:p14="http://schemas.microsoft.com/office/powerpoint/2010/main" val="41244103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</a:rPr>
              <a:t>[] </a:t>
            </a:r>
            <a:r>
              <a:rPr lang="zh-CN" altLang="en-US" sz="4000" b="1" dirty="0">
                <a:solidFill>
                  <a:schemeClr val="tx1"/>
                </a:solidFill>
              </a:rPr>
              <a:t>允许的字符</a:t>
            </a:r>
            <a:endParaRPr lang="en-US" altLang="zh-CN" sz="4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</a:rPr>
              <a:t>[^] </a:t>
            </a:r>
            <a:r>
              <a:rPr lang="zh-CN" altLang="en-US" sz="4000" b="1" dirty="0">
                <a:solidFill>
                  <a:schemeClr val="tx1"/>
                </a:solidFill>
              </a:rPr>
              <a:t>不允许的字符（也就是说允许其他的）</a:t>
            </a:r>
            <a:endParaRPr lang="en-US" altLang="zh-CN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654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email address"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去除头尾可能出现的空格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zh-CN" altLang="en-US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"@"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"Valid"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"Invalid"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zh-CN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099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email address"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search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"^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[^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@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24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@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[^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@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24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+\.</a:t>
            </a:r>
            <a:r>
              <a:rPr lang="en-US" altLang="zh-CN" sz="2400" b="0" dirty="0" err="1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edu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$"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[]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里面是允许用的符号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[^]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是不许用的</a:t>
            </a:r>
            <a:endParaRPr lang="zh-CN" altLang="en-US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"Valid"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"Invalid"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altLang="zh-CN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2614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email address"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search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"^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a-zA-Z0-9_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24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@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a-zA-Z0-9_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24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+\.</a:t>
            </a:r>
            <a:r>
              <a:rPr lang="en-US" altLang="zh-CN" sz="2400" b="0" dirty="0" err="1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edu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$"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 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允许什么直接往里放</a:t>
            </a:r>
            <a:endParaRPr lang="zh-CN" altLang="en-US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"Valid"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"Invalid"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altLang="zh-CN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0199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email address"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search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“^\w</a:t>
            </a:r>
            <a:r>
              <a:rPr lang="en-US" altLang="zh-CN" sz="24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@\w</a:t>
            </a:r>
            <a:r>
              <a:rPr lang="en-US" altLang="zh-CN" sz="24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+\.</a:t>
            </a:r>
            <a:r>
              <a:rPr lang="en-US" altLang="zh-CN" sz="2400" b="0" dirty="0" err="1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edu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$”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 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en-US" altLang="zh-CN" sz="2400" dirty="0">
                <a:solidFill>
                  <a:srgbClr val="6A9955"/>
                </a:solidFill>
                <a:latin typeface="Consolas" panose="020B0609020204030204" pitchFamily="49" charset="0"/>
              </a:rPr>
              <a:t>\w</a:t>
            </a:r>
            <a:r>
              <a:rPr lang="zh-CN" altLang="en-US" sz="2400" dirty="0">
                <a:solidFill>
                  <a:srgbClr val="6A9955"/>
                </a:solidFill>
                <a:latin typeface="Consolas" panose="020B0609020204030204" pitchFamily="49" charset="0"/>
              </a:rPr>
              <a:t>  </a:t>
            </a:r>
            <a:r>
              <a:rPr lang="en-US" altLang="zh-CN" sz="2400" dirty="0">
                <a:solidFill>
                  <a:srgbClr val="6A9955"/>
                </a:solidFill>
                <a:latin typeface="Consolas" panose="020B0609020204030204" pitchFamily="49" charset="0"/>
              </a:rPr>
              <a:t>word</a:t>
            </a:r>
            <a:r>
              <a:rPr lang="zh-CN" altLang="en-US" sz="2400" dirty="0">
                <a:solidFill>
                  <a:srgbClr val="6A9955"/>
                </a:solidFill>
                <a:latin typeface="Consolas" panose="020B0609020204030204" pitchFamily="49" charset="0"/>
              </a:rPr>
              <a:t> </a:t>
            </a:r>
            <a:endParaRPr lang="zh-CN" altLang="en-US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"Valid"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"Invalid"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altLang="zh-CN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9558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</a:rPr>
              <a:t>\d decimal digit</a:t>
            </a:r>
          </a:p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</a:rPr>
              <a:t>\D not a decimal digit</a:t>
            </a:r>
          </a:p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</a:rPr>
              <a:t>\s whitespace character</a:t>
            </a:r>
          </a:p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</a:rPr>
              <a:t>\S not a whitespace character</a:t>
            </a:r>
          </a:p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</a:rPr>
              <a:t>\w word character</a:t>
            </a:r>
          </a:p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</a:rPr>
              <a:t>\W not a word character</a:t>
            </a:r>
          </a:p>
        </p:txBody>
      </p:sp>
    </p:spTree>
    <p:extLst>
      <p:ext uri="{BB962C8B-B14F-4D97-AF65-F5344CB8AC3E}">
        <p14:creationId xmlns:p14="http://schemas.microsoft.com/office/powerpoint/2010/main" val="28117330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</a:rPr>
              <a:t>\d </a:t>
            </a:r>
            <a:r>
              <a:rPr lang="zh-CN" altLang="en-US" sz="4000" b="1" dirty="0">
                <a:solidFill>
                  <a:schemeClr val="tx1"/>
                </a:solidFill>
              </a:rPr>
              <a:t>数字 </a:t>
            </a:r>
            <a:r>
              <a:rPr lang="en-US" altLang="zh-CN" sz="4000" b="1" dirty="0">
                <a:solidFill>
                  <a:schemeClr val="tx1"/>
                </a:solidFill>
              </a:rPr>
              <a:t>0-9</a:t>
            </a:r>
          </a:p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</a:rPr>
              <a:t>\D </a:t>
            </a:r>
            <a:r>
              <a:rPr lang="zh-CN" altLang="en-US" sz="4000" b="1" dirty="0">
                <a:solidFill>
                  <a:schemeClr val="tx1"/>
                </a:solidFill>
              </a:rPr>
              <a:t>非数字</a:t>
            </a:r>
            <a:endParaRPr lang="en-US" altLang="zh-CN" sz="4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</a:rPr>
              <a:t>\s </a:t>
            </a:r>
            <a:r>
              <a:rPr lang="zh-CN" altLang="en-US" sz="4000" b="1" dirty="0">
                <a:solidFill>
                  <a:schemeClr val="tx1"/>
                </a:solidFill>
              </a:rPr>
              <a:t>空格 </a:t>
            </a:r>
            <a:endParaRPr lang="en-US" altLang="zh-CN" sz="4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</a:rPr>
              <a:t>\S </a:t>
            </a:r>
            <a:r>
              <a:rPr lang="zh-CN" altLang="en-US" sz="4000" b="1" dirty="0">
                <a:solidFill>
                  <a:schemeClr val="tx1"/>
                </a:solidFill>
              </a:rPr>
              <a:t>非空格</a:t>
            </a:r>
            <a:endParaRPr lang="en-US" altLang="zh-CN" sz="4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</a:rPr>
              <a:t>\w word character</a:t>
            </a:r>
          </a:p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</a:rPr>
              <a:t>\W not a word character</a:t>
            </a:r>
          </a:p>
        </p:txBody>
      </p:sp>
    </p:spTree>
    <p:extLst>
      <p:ext uri="{BB962C8B-B14F-4D97-AF65-F5344CB8AC3E}">
        <p14:creationId xmlns:p14="http://schemas.microsoft.com/office/powerpoint/2010/main" val="4197535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email address"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().lower()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search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“^\w</a:t>
            </a:r>
            <a:r>
              <a:rPr lang="en-US" altLang="zh-CN" sz="24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@\w</a:t>
            </a:r>
            <a:r>
              <a:rPr lang="en-US" altLang="zh-CN" sz="24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+\.</a:t>
            </a:r>
            <a:r>
              <a:rPr lang="en-US" altLang="zh-CN" sz="2400" b="0" dirty="0" err="1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edu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$”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 #</a:t>
            </a:r>
            <a:r>
              <a:rPr lang="zh-CN" altLang="en-US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或者 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.lower()</a:t>
            </a:r>
            <a:endParaRPr lang="zh-CN" altLang="en-US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"Valid"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"Invalid"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altLang="zh-CN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9827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4000" b="1" dirty="0" err="1">
                <a:solidFill>
                  <a:schemeClr val="tx1"/>
                </a:solidFill>
              </a:rPr>
              <a:t>re.IGNORECASE</a:t>
            </a:r>
            <a:r>
              <a:rPr lang="en-US" altLang="zh-CN" sz="4000" b="1" dirty="0">
                <a:solidFill>
                  <a:schemeClr val="tx1"/>
                </a:solidFill>
              </a:rPr>
              <a:t> (</a:t>
            </a:r>
            <a:r>
              <a:rPr lang="zh-CN" altLang="en-US" sz="4000" b="1" dirty="0">
                <a:solidFill>
                  <a:schemeClr val="tx1"/>
                </a:solidFill>
              </a:rPr>
              <a:t>忽视大小写</a:t>
            </a:r>
            <a:r>
              <a:rPr lang="en-US" altLang="zh-CN" sz="4000" b="1" dirty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r>
              <a:rPr lang="en-US" altLang="zh-CN" sz="4000" b="1" dirty="0" err="1">
                <a:solidFill>
                  <a:schemeClr val="tx1"/>
                </a:solidFill>
              </a:rPr>
              <a:t>re.MULTILINE</a:t>
            </a:r>
            <a:r>
              <a:rPr lang="en-US" altLang="zh-CN" sz="4000" b="1" dirty="0">
                <a:solidFill>
                  <a:schemeClr val="tx1"/>
                </a:solidFill>
              </a:rPr>
              <a:t> </a:t>
            </a:r>
            <a:r>
              <a:rPr lang="zh-CN" altLang="en-US" sz="4000" b="1" dirty="0">
                <a:solidFill>
                  <a:schemeClr val="tx1"/>
                </a:solidFill>
              </a:rPr>
              <a:t>（多行）</a:t>
            </a:r>
            <a:endParaRPr lang="en-US" altLang="zh-CN" sz="4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4000" b="1" dirty="0" err="1">
                <a:solidFill>
                  <a:schemeClr val="tx1"/>
                </a:solidFill>
              </a:rPr>
              <a:t>re.DOTALL</a:t>
            </a:r>
            <a:r>
              <a:rPr lang="en-US" altLang="zh-CN" sz="4000" b="1" dirty="0">
                <a:solidFill>
                  <a:schemeClr val="tx1"/>
                </a:solidFill>
              </a:rPr>
              <a:t> </a:t>
            </a:r>
            <a:r>
              <a:rPr lang="zh-CN" altLang="en-US" sz="4000" b="1" dirty="0">
                <a:solidFill>
                  <a:schemeClr val="tx1"/>
                </a:solidFill>
              </a:rPr>
              <a:t>（匹配所有）</a:t>
            </a:r>
            <a:endParaRPr lang="en-US" altLang="zh-CN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8118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email address"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search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"^\w</a:t>
            </a:r>
            <a:r>
              <a:rPr lang="en-US" altLang="zh-CN" sz="24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@\w</a:t>
            </a:r>
            <a:r>
              <a:rPr lang="en-US" altLang="zh-CN" sz="24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+\.</a:t>
            </a:r>
            <a:r>
              <a:rPr lang="en-US" altLang="zh-CN" sz="2400" b="0" dirty="0" err="1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edu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$"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IGNORECASE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 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忽视大小写。</a:t>
            </a:r>
            <a:endParaRPr lang="zh-CN" altLang="en-US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"Valid"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"Invalid"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altLang="zh-CN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3061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</a:rPr>
              <a:t>A|B A</a:t>
            </a:r>
            <a:r>
              <a:rPr lang="zh-CN" altLang="en-US" sz="4000" b="1" dirty="0">
                <a:solidFill>
                  <a:schemeClr val="tx1"/>
                </a:solidFill>
              </a:rPr>
              <a:t>或</a:t>
            </a:r>
            <a:r>
              <a:rPr lang="en-US" altLang="zh-CN" sz="4000" b="1" dirty="0">
                <a:solidFill>
                  <a:schemeClr val="tx1"/>
                </a:solidFill>
              </a:rPr>
              <a:t>B</a:t>
            </a:r>
          </a:p>
          <a:p>
            <a:pPr marL="0" indent="0">
              <a:buNone/>
            </a:pPr>
            <a:endParaRPr lang="en-US" altLang="zh-CN" sz="4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zh-CN" altLang="en-US" sz="4000" b="1" dirty="0">
                <a:solidFill>
                  <a:schemeClr val="tx1"/>
                </a:solidFill>
              </a:rPr>
              <a:t>（</a:t>
            </a:r>
            <a:r>
              <a:rPr lang="en-US" altLang="zh-CN" sz="4000" b="1" dirty="0">
                <a:solidFill>
                  <a:schemeClr val="tx1"/>
                </a:solidFill>
              </a:rPr>
              <a:t>...</a:t>
            </a:r>
            <a:r>
              <a:rPr lang="zh-CN" altLang="en-US" sz="4000" b="1" dirty="0">
                <a:solidFill>
                  <a:schemeClr val="tx1"/>
                </a:solidFill>
              </a:rPr>
              <a:t>） </a:t>
            </a:r>
            <a:r>
              <a:rPr lang="en-US" altLang="zh-CN" sz="4000" b="1" dirty="0">
                <a:solidFill>
                  <a:schemeClr val="tx1"/>
                </a:solidFill>
              </a:rPr>
              <a:t>a group</a:t>
            </a:r>
          </a:p>
          <a:p>
            <a:pPr marL="0" indent="0">
              <a:buNone/>
            </a:pPr>
            <a:endParaRPr lang="en-US" altLang="zh-CN" sz="4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</a:rPr>
              <a:t>(?:...) non-capturing version</a:t>
            </a:r>
          </a:p>
        </p:txBody>
      </p:sp>
    </p:spTree>
    <p:extLst>
      <p:ext uri="{BB962C8B-B14F-4D97-AF65-F5344CB8AC3E}">
        <p14:creationId xmlns:p14="http://schemas.microsoft.com/office/powerpoint/2010/main" val="13505348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email address"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# (\w|\s)</a:t>
            </a:r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search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“^\w</a:t>
            </a:r>
            <a:r>
              <a:rPr lang="en-US" altLang="zh-CN" sz="24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@\w</a:t>
            </a:r>
            <a:r>
              <a:rPr lang="en-US" altLang="zh-CN" sz="24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+\.</a:t>
            </a:r>
            <a:r>
              <a:rPr lang="zh-CN" altLang="en-US" sz="24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（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edu|com|gov|net|org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zh-CN" altLang="en-US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）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$"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 </a:t>
            </a:r>
          </a:p>
          <a:p>
            <a:r>
              <a:rPr lang="zh-CN" altLang="en-US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"Valid"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"Invalid"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altLang="zh-CN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793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但是这不够。一个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@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也会判定有效。增加规则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email address"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"@"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and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"."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"Valid"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"Invalid"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zh-CN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7541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进一步考虑有二级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domain</a:t>
            </a:r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email address"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search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"^\w</a:t>
            </a:r>
            <a:r>
              <a:rPr lang="en-US" altLang="zh-CN" sz="24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@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\w</a:t>
            </a:r>
            <a:r>
              <a:rPr lang="en-US" altLang="zh-CN" sz="24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+\.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24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?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\w</a:t>
            </a:r>
            <a:r>
              <a:rPr lang="en-US" altLang="zh-CN" sz="24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+\.</a:t>
            </a:r>
            <a:r>
              <a:rPr lang="en-US" altLang="zh-CN" sz="2400" b="0" dirty="0" err="1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edu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$"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IGNORECASE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 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"Valid"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"Invalid"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(\w+\.)? 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告诉代码这个地方可以有一个，？代表可能有可能没有</a:t>
            </a:r>
            <a:endParaRPr lang="zh-CN" altLang="en-US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必须要有括号，不然只判断是不是有个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. </a:t>
            </a:r>
            <a:endParaRPr lang="zh-CN" altLang="en-US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4713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0532614-31C9-EC0D-CEF7-1D0000CD41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200" y="1791651"/>
            <a:ext cx="9933027" cy="4243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1541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4000" b="1" dirty="0" err="1">
                <a:solidFill>
                  <a:schemeClr val="tx1"/>
                </a:solidFill>
              </a:rPr>
              <a:t>re.match</a:t>
            </a:r>
            <a:r>
              <a:rPr lang="en-US" altLang="zh-CN" sz="4000" b="1" dirty="0">
                <a:solidFill>
                  <a:schemeClr val="tx1"/>
                </a:solidFill>
              </a:rPr>
              <a:t>(</a:t>
            </a:r>
            <a:r>
              <a:rPr lang="en-US" altLang="zh-CN" sz="4000" b="1" dirty="0" err="1">
                <a:solidFill>
                  <a:schemeClr val="tx1"/>
                </a:solidFill>
              </a:rPr>
              <a:t>pattern,string,flags</a:t>
            </a:r>
            <a:r>
              <a:rPr lang="en-US" altLang="zh-CN" sz="4000" b="1" dirty="0">
                <a:solidFill>
                  <a:schemeClr val="tx1"/>
                </a:solidFill>
              </a:rPr>
              <a:t>=0)</a:t>
            </a:r>
          </a:p>
          <a:p>
            <a:pPr marL="0" indent="0">
              <a:buNone/>
            </a:pPr>
            <a:r>
              <a:rPr lang="en-US" altLang="zh-CN" sz="4000" b="1" dirty="0" err="1">
                <a:solidFill>
                  <a:schemeClr val="tx1"/>
                </a:solidFill>
              </a:rPr>
              <a:t>re.fullmatch</a:t>
            </a:r>
            <a:r>
              <a:rPr lang="en-US" altLang="zh-CN" sz="4000" b="1" dirty="0">
                <a:solidFill>
                  <a:schemeClr val="tx1"/>
                </a:solidFill>
              </a:rPr>
              <a:t>(</a:t>
            </a:r>
            <a:r>
              <a:rPr lang="en-US" altLang="zh-CN" sz="4000" b="1" dirty="0" err="1">
                <a:solidFill>
                  <a:schemeClr val="tx1"/>
                </a:solidFill>
              </a:rPr>
              <a:t>pattern,string,flags</a:t>
            </a:r>
            <a:r>
              <a:rPr lang="en-US" altLang="zh-CN" sz="4000" b="1" dirty="0">
                <a:solidFill>
                  <a:schemeClr val="tx1"/>
                </a:solidFill>
              </a:rPr>
              <a:t>=0)</a:t>
            </a:r>
          </a:p>
          <a:p>
            <a:pPr marL="0" indent="0">
              <a:buNone/>
            </a:pPr>
            <a:endParaRPr lang="en-US" altLang="zh-CN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9013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name?"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</a:p>
          <a:p>
            <a:pPr marL="0" indent="0">
              <a:buNone/>
            </a:pPr>
            <a:endParaRPr lang="en-US" altLang="zh-CN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5171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3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3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我们希望都以姓开头，有的人会用</a:t>
            </a:r>
            <a:r>
              <a:rPr lang="en-US" altLang="zh-CN" sz="3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zh-CN" altLang="en-US" sz="3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分割两个部分</a:t>
            </a:r>
            <a:endParaRPr lang="zh-CN" altLang="en-US" sz="3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3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32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3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name?"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32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32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3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","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3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3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3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last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3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first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32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32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32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split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3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', '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sz="3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3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这里是</a:t>
            </a:r>
            <a:r>
              <a:rPr lang="en-US" altLang="zh-CN" sz="3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zh-CN" altLang="en-US" sz="3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和 空格</a:t>
            </a:r>
            <a:endParaRPr lang="zh-CN" altLang="en-US" sz="3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3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3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3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3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3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first</a:t>
            </a:r>
            <a:r>
              <a:rPr lang="en-US" altLang="zh-CN" sz="3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3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3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3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last</a:t>
            </a:r>
            <a:r>
              <a:rPr lang="en-US" altLang="zh-CN" sz="3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3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US" altLang="zh-CN" sz="3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32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32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32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</a:t>
            </a:r>
            <a:r>
              <a:rPr lang="en-US" altLang="zh-CN" sz="3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3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3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3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3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</a:p>
          <a:p>
            <a:pPr marL="0" indent="0">
              <a:buNone/>
            </a:pPr>
            <a:r>
              <a:rPr lang="en-US" altLang="zh-CN" sz="3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3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这个代码如果用户输入只有，没有空格，就会报错，所以的</a:t>
            </a:r>
            <a:r>
              <a:rPr lang="en-US" altLang="zh-CN" sz="3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RE</a:t>
            </a:r>
            <a:endParaRPr lang="zh-CN" altLang="en-US" sz="3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7881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3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3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我们希望都以姓开头，有的人会用</a:t>
            </a:r>
            <a:r>
              <a:rPr lang="en-US" altLang="zh-CN" sz="3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zh-CN" altLang="en-US" sz="3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分割两个部分</a:t>
            </a:r>
            <a:endParaRPr lang="zh-CN" altLang="en-US" sz="3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3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32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3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name?"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32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32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3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","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3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3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3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last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3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first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32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32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32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split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3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', '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sz="3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3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这里是</a:t>
            </a:r>
            <a:r>
              <a:rPr lang="en-US" altLang="zh-CN" sz="3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zh-CN" altLang="en-US" sz="3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和 空格</a:t>
            </a:r>
            <a:endParaRPr lang="zh-CN" altLang="en-US" sz="3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3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3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3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3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3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first</a:t>
            </a:r>
            <a:r>
              <a:rPr lang="en-US" altLang="zh-CN" sz="3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3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3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3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last</a:t>
            </a:r>
            <a:r>
              <a:rPr lang="en-US" altLang="zh-CN" sz="3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3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US" altLang="zh-CN" sz="3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32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32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32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</a:t>
            </a:r>
            <a:r>
              <a:rPr lang="en-US" altLang="zh-CN" sz="3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3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32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32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32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3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</a:p>
          <a:p>
            <a:pPr marL="0" indent="0">
              <a:buNone/>
            </a:pPr>
            <a:r>
              <a:rPr lang="en-US" altLang="zh-CN" sz="3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3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这个代码如果用户输入只有，没有空格，就会报错，所以的</a:t>
            </a:r>
            <a:r>
              <a:rPr lang="en-US" altLang="zh-CN" sz="3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RE</a:t>
            </a:r>
            <a:endParaRPr lang="zh-CN" altLang="en-US" sz="3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86323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name?"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matches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search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"^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24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$"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这里的括号是去抓取</a:t>
            </a:r>
            <a:endParaRPr lang="zh-CN" altLang="en-US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matches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last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first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matches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groups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first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last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4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altLang="zh-CN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6529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endParaRPr lang="en-US" altLang="zh-CN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name?"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matches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search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"^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$"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endParaRPr lang="en-US" altLang="zh-CN" sz="2800" dirty="0">
              <a:solidFill>
                <a:srgbClr val="6A9955"/>
              </a:solidFill>
              <a:latin typeface="Consolas" panose="020B0609020204030204" pitchFamily="49" charset="0"/>
            </a:endParaRPr>
          </a:p>
          <a:p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matches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last 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 </a:t>
            </a:r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matches</a:t>
            </a:r>
            <a:r>
              <a:rPr lang="en-US" altLang="zh-CN" sz="2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group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(1)</a:t>
            </a:r>
          </a:p>
          <a:p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 </a:t>
            </a:r>
            <a:r>
              <a:rPr lang="en-US" altLang="zh-CN" sz="2800" dirty="0">
                <a:solidFill>
                  <a:srgbClr val="D4D4D4"/>
                </a:solidFill>
                <a:latin typeface="Consolas" panose="020B0609020204030204" pitchFamily="49" charset="0"/>
              </a:rPr>
              <a:t>first = </a:t>
            </a:r>
            <a:r>
              <a:rPr lang="en-US" altLang="zh-CN" sz="2800" dirty="0" err="1">
                <a:solidFill>
                  <a:srgbClr val="D4D4D4"/>
                </a:solidFill>
                <a:latin typeface="Consolas" panose="020B0609020204030204" pitchFamily="49" charset="0"/>
              </a:rPr>
              <a:t>matches.group</a:t>
            </a:r>
            <a:r>
              <a:rPr lang="en-US" altLang="zh-CN" sz="2800" dirty="0">
                <a:solidFill>
                  <a:srgbClr val="D4D4D4"/>
                </a:solidFill>
                <a:latin typeface="Consolas" panose="020B0609020204030204" pitchFamily="49" charset="0"/>
              </a:rPr>
              <a:t>(2)</a:t>
            </a:r>
            <a:r>
              <a:rPr lang="zh-CN" altLang="en-US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</a:t>
            </a:r>
            <a:r>
              <a:rPr lang="zh-CN" altLang="en-US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这个函数从</a:t>
            </a:r>
            <a:r>
              <a:rPr lang="en-US" altLang="zh-CN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zh-CN" altLang="en-US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开始计数</a:t>
            </a:r>
            <a:endParaRPr lang="en-US" altLang="zh-CN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first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last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US" altLang="zh-CN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altLang="zh-CN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0141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endParaRPr lang="en-US" altLang="zh-CN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name?"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matches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search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"^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$"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endParaRPr lang="en-US" altLang="zh-CN" sz="2800" dirty="0">
              <a:solidFill>
                <a:srgbClr val="6A9955"/>
              </a:solidFill>
              <a:latin typeface="Consolas" panose="020B0609020204030204" pitchFamily="49" charset="0"/>
            </a:endParaRPr>
          </a:p>
          <a:p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matches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dirty="0" err="1">
                <a:solidFill>
                  <a:srgbClr val="9CDCFE"/>
                </a:solidFill>
                <a:latin typeface="Consolas" panose="020B0609020204030204" pitchFamily="49" charset="0"/>
              </a:rPr>
              <a:t>matches.group</a:t>
            </a:r>
            <a:r>
              <a:rPr lang="en-US" altLang="zh-CN" sz="2800" dirty="0">
                <a:solidFill>
                  <a:srgbClr val="9CDCFE"/>
                </a:solidFill>
                <a:latin typeface="Consolas" panose="020B0609020204030204" pitchFamily="49" charset="0"/>
              </a:rPr>
              <a:t>(2) + " " + </a:t>
            </a:r>
            <a:r>
              <a:rPr lang="en-US" altLang="zh-CN" sz="2800" dirty="0" err="1">
                <a:solidFill>
                  <a:srgbClr val="9CDCFE"/>
                </a:solidFill>
                <a:latin typeface="Consolas" panose="020B0609020204030204" pitchFamily="49" charset="0"/>
              </a:rPr>
              <a:t>matches.group</a:t>
            </a:r>
            <a:r>
              <a:rPr lang="en-US" altLang="zh-CN" sz="2800" dirty="0">
                <a:solidFill>
                  <a:srgbClr val="9CDCFE"/>
                </a:solidFill>
                <a:latin typeface="Consolas" panose="020B0609020204030204" pitchFamily="49" charset="0"/>
              </a:rPr>
              <a:t>(1)</a:t>
            </a:r>
          </a:p>
          <a:p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altLang="zh-CN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0868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endParaRPr lang="en-US" altLang="zh-CN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name?"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matches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search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"^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, ?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$"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endParaRPr lang="en-US" altLang="zh-CN" sz="2800" dirty="0">
              <a:solidFill>
                <a:srgbClr val="6A9955"/>
              </a:solidFill>
              <a:latin typeface="Consolas" panose="020B0609020204030204" pitchFamily="49" charset="0"/>
            </a:endParaRPr>
          </a:p>
          <a:p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matches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dirty="0" err="1">
                <a:solidFill>
                  <a:srgbClr val="9CDCFE"/>
                </a:solidFill>
                <a:latin typeface="Consolas" panose="020B0609020204030204" pitchFamily="49" charset="0"/>
              </a:rPr>
              <a:t>matches.group</a:t>
            </a:r>
            <a:r>
              <a:rPr lang="en-US" altLang="zh-CN" sz="2800" dirty="0">
                <a:solidFill>
                  <a:srgbClr val="9CDCFE"/>
                </a:solidFill>
                <a:latin typeface="Consolas" panose="020B0609020204030204" pitchFamily="49" charset="0"/>
              </a:rPr>
              <a:t>(2) + " " + </a:t>
            </a:r>
            <a:r>
              <a:rPr lang="en-US" altLang="zh-CN" sz="2800" dirty="0" err="1">
                <a:solidFill>
                  <a:srgbClr val="9CDCFE"/>
                </a:solidFill>
                <a:latin typeface="Consolas" panose="020B0609020204030204" pitchFamily="49" charset="0"/>
              </a:rPr>
              <a:t>matches.group</a:t>
            </a:r>
            <a:r>
              <a:rPr lang="en-US" altLang="zh-CN" sz="2800" dirty="0">
                <a:solidFill>
                  <a:srgbClr val="9CDCFE"/>
                </a:solidFill>
                <a:latin typeface="Consolas" panose="020B0609020204030204" pitchFamily="49" charset="0"/>
              </a:rPr>
              <a:t>(1)</a:t>
            </a:r>
          </a:p>
          <a:p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altLang="zh-CN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383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email address"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username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domain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split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"@"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username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"Valid"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"Invalid"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zh-CN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50548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endParaRPr lang="en-US" altLang="zh-CN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name?"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matches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search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"^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, *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$"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endParaRPr lang="en-US" altLang="zh-CN" sz="2800" dirty="0">
              <a:solidFill>
                <a:srgbClr val="6A9955"/>
              </a:solidFill>
              <a:latin typeface="Consolas" panose="020B0609020204030204" pitchFamily="49" charset="0"/>
            </a:endParaRPr>
          </a:p>
          <a:p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matches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dirty="0" err="1">
                <a:solidFill>
                  <a:srgbClr val="9CDCFE"/>
                </a:solidFill>
                <a:latin typeface="Consolas" panose="020B0609020204030204" pitchFamily="49" charset="0"/>
              </a:rPr>
              <a:t>matches.group</a:t>
            </a:r>
            <a:r>
              <a:rPr lang="en-US" altLang="zh-CN" sz="2800" dirty="0">
                <a:solidFill>
                  <a:srgbClr val="9CDCFE"/>
                </a:solidFill>
                <a:latin typeface="Consolas" panose="020B0609020204030204" pitchFamily="49" charset="0"/>
              </a:rPr>
              <a:t>(2) + " " + </a:t>
            </a:r>
            <a:r>
              <a:rPr lang="en-US" altLang="zh-CN" sz="2800" dirty="0" err="1">
                <a:solidFill>
                  <a:srgbClr val="9CDCFE"/>
                </a:solidFill>
                <a:latin typeface="Consolas" panose="020B0609020204030204" pitchFamily="49" charset="0"/>
              </a:rPr>
              <a:t>matches.group</a:t>
            </a:r>
            <a:r>
              <a:rPr lang="en-US" altLang="zh-CN" sz="2800" dirty="0">
                <a:solidFill>
                  <a:srgbClr val="9CDCFE"/>
                </a:solidFill>
                <a:latin typeface="Consolas" panose="020B0609020204030204" pitchFamily="49" charset="0"/>
              </a:rPr>
              <a:t>(1)</a:t>
            </a:r>
          </a:p>
          <a:p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altLang="zh-CN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6666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endParaRPr lang="en-US" altLang="zh-CN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name?"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matches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search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"^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$"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</a:p>
          <a:p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matches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:= </a:t>
            </a:r>
            <a:r>
              <a:rPr lang="en-US" altLang="zh-CN" sz="28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search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"^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$"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    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matches</a:t>
            </a:r>
            <a:r>
              <a:rPr lang="en-US" altLang="zh-CN" sz="2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group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+ 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+ </a:t>
            </a:r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matches</a:t>
            </a:r>
            <a:r>
              <a:rPr lang="en-US" altLang="zh-CN" sz="2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group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</a:p>
          <a:p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altLang="zh-CN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66059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28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url</a:t>
            </a:r>
            <a:r>
              <a:rPr lang="en-US" altLang="zh-CN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= input("URL: ").strip()</a:t>
            </a:r>
          </a:p>
          <a:p>
            <a:pPr marL="0" indent="0">
              <a:buNone/>
            </a:pPr>
            <a:endParaRPr lang="en-US" altLang="zh-CN" sz="2800" dirty="0">
              <a:solidFill>
                <a:srgbClr val="6A9955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CN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sz="28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url</a:t>
            </a:r>
            <a:r>
              <a:rPr lang="en-US" altLang="zh-CN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)</a:t>
            </a:r>
            <a:endParaRPr lang="en-US" altLang="zh-CN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2432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url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"URL: 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username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url</a:t>
            </a:r>
            <a:r>
              <a:rPr lang="en-US" altLang="zh-CN" sz="2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replace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"https://weibo.com/"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</a:t>
            </a:r>
            <a:r>
              <a:rPr lang="zh-CN" altLang="en-US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两个参数，将什么换成什么</a:t>
            </a:r>
            <a:endParaRPr lang="zh-CN" altLang="en-US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"Username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username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altLang="zh-CN" sz="4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zh-CN" sz="4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zh-CN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05026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endParaRPr lang="en-US" altLang="zh-CN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en-US" altLang="zh-CN" sz="28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re.sub</a:t>
            </a:r>
            <a:r>
              <a:rPr lang="en-US" altLang="zh-CN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pattern,repl,string,count</a:t>
            </a:r>
            <a:r>
              <a:rPr lang="en-US" altLang="zh-CN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=0,flages=0)</a:t>
            </a:r>
            <a:endParaRPr lang="en-US" altLang="zh-CN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url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"URL: 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username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lang="en-US" altLang="zh-CN" sz="2800" b="0" dirty="0" err="1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"https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://weibo.com/"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url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"Username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username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altLang="zh-CN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5044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endParaRPr lang="en-US" altLang="zh-CN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url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"URL: 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username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https</a:t>
            </a:r>
            <a:r>
              <a:rPr lang="en-US" altLang="zh-CN" sz="28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?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://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28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?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www</a:t>
            </a:r>
            <a:r>
              <a:rPr lang="en-US" altLang="zh-CN" sz="28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\.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28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?</a:t>
            </a:r>
            <a:r>
              <a:rPr lang="en-US" altLang="zh-CN" sz="2800" b="0" dirty="0" err="1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weibo</a:t>
            </a:r>
            <a:r>
              <a:rPr lang="en-US" altLang="zh-CN" sz="28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\.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com/"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url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#(http|https)</a:t>
            </a:r>
            <a:endParaRPr lang="en-US" altLang="zh-CN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"Username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username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altLang="zh-CN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45313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endParaRPr lang="en-US" altLang="zh-CN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url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"URL: 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matches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search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lang="en-US" altLang="zh-CN" sz="2800" b="0" dirty="0" err="1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"^https</a:t>
            </a:r>
            <a:r>
              <a:rPr lang="en-US" altLang="zh-CN" sz="28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?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://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www</a:t>
            </a:r>
            <a:r>
              <a:rPr lang="en-US" altLang="zh-CN" sz="28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\.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28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?</a:t>
            </a:r>
            <a:r>
              <a:rPr lang="en-US" altLang="zh-CN" sz="2800" b="0" dirty="0" err="1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weibo</a:t>
            </a:r>
            <a:r>
              <a:rPr lang="en-US" altLang="zh-CN" sz="28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\.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com/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$"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url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IGNORECASE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matches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"Username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:"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matches</a:t>
            </a:r>
            <a:r>
              <a:rPr lang="en-US" altLang="zh-CN" sz="2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group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))</a:t>
            </a:r>
            <a:r>
              <a:rPr lang="en-US" altLang="zh-CN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这里要</a:t>
            </a:r>
            <a:r>
              <a:rPr lang="en-US" altLang="zh-CN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zh-CN" altLang="en-US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，两个括号都会捕捉</a:t>
            </a:r>
            <a:endParaRPr lang="zh-CN" altLang="en-US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34718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endParaRPr lang="en-US" altLang="zh-CN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url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"URL: 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matches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:= </a:t>
            </a:r>
            <a:r>
              <a:rPr lang="en-US" altLang="zh-CN" sz="28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search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lang="en-US" altLang="zh-CN" sz="2800" b="0" dirty="0" err="1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"^https</a:t>
            </a:r>
            <a:r>
              <a:rPr lang="en-US" altLang="zh-CN" sz="28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?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://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(?: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www</a:t>
            </a:r>
            <a:r>
              <a:rPr lang="en-US" altLang="zh-CN" sz="28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\.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28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?</a:t>
            </a:r>
            <a:r>
              <a:rPr lang="en-US" altLang="zh-CN" sz="2800" b="0" dirty="0" err="1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weibo</a:t>
            </a:r>
            <a:r>
              <a:rPr lang="en-US" altLang="zh-CN" sz="28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\.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com/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([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a-z0-9_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28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</a:t>
            </a:r>
            <a:r>
              <a:rPr lang="en-US" altLang="zh-CN" sz="2800" b="0" dirty="0">
                <a:solidFill>
                  <a:srgbClr val="D16969"/>
                </a:solidFill>
                <a:effectLst/>
                <a:latin typeface="Consolas" panose="020B0609020204030204" pitchFamily="49" charset="0"/>
              </a:rPr>
              <a:t>$"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url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IGNORECASE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8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"Username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:"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matches</a:t>
            </a:r>
            <a:r>
              <a:rPr lang="en-US" altLang="zh-CN" sz="2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group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))</a:t>
            </a:r>
            <a:r>
              <a:rPr lang="en-US" altLang="zh-CN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endParaRPr lang="en-US" altLang="zh-CN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5006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re.split</a:t>
            </a: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pattern,string</a:t>
            </a:r>
            <a:r>
              <a:rPr lang="en-US" altLang="zh-CN" sz="2800" dirty="0" err="1">
                <a:solidFill>
                  <a:srgbClr val="C586C0"/>
                </a:solidFill>
                <a:latin typeface="Consolas" panose="020B0609020204030204" pitchFamily="49" charset="0"/>
              </a:rPr>
              <a:t>,maxsplit</a:t>
            </a:r>
            <a:r>
              <a:rPr lang="en-US" altLang="zh-CN" sz="2800" dirty="0">
                <a:solidFill>
                  <a:srgbClr val="C586C0"/>
                </a:solidFill>
                <a:latin typeface="Consolas" panose="020B0609020204030204" pitchFamily="49" charset="0"/>
              </a:rPr>
              <a:t>=0,flags=0)</a:t>
            </a:r>
          </a:p>
          <a:p>
            <a:endParaRPr lang="en-US" altLang="zh-CN" sz="2800" b="1" dirty="0">
              <a:solidFill>
                <a:srgbClr val="C586C0"/>
              </a:solidFill>
              <a:latin typeface="Consolas" panose="020B0609020204030204" pitchFamily="49" charset="0"/>
            </a:endParaRPr>
          </a:p>
          <a:p>
            <a:r>
              <a:rPr lang="en-US" altLang="zh-CN" sz="2800" b="1" dirty="0" err="1">
                <a:solidFill>
                  <a:srgbClr val="C586C0"/>
                </a:solidFill>
                <a:latin typeface="Consolas" panose="020B0609020204030204" pitchFamily="49" charset="0"/>
              </a:rPr>
              <a:t>re.findall</a:t>
            </a:r>
            <a:r>
              <a:rPr lang="en-US" altLang="zh-CN" sz="2800" b="1" dirty="0">
                <a:solidFill>
                  <a:srgbClr val="C586C0"/>
                </a:solidFill>
                <a:latin typeface="Consolas" panose="020B0609020204030204" pitchFamily="49" charset="0"/>
              </a:rPr>
              <a:t>(</a:t>
            </a:r>
            <a:r>
              <a:rPr lang="en-US" altLang="zh-CN" sz="2800" b="1" dirty="0" err="1">
                <a:solidFill>
                  <a:srgbClr val="C586C0"/>
                </a:solidFill>
                <a:latin typeface="Consolas" panose="020B0609020204030204" pitchFamily="49" charset="0"/>
              </a:rPr>
              <a:t>pattern,string,flags</a:t>
            </a:r>
            <a:r>
              <a:rPr lang="en-US" altLang="zh-CN" sz="2800" b="1" dirty="0">
                <a:solidFill>
                  <a:srgbClr val="C586C0"/>
                </a:solidFill>
                <a:latin typeface="Consolas" panose="020B0609020204030204" pitchFamily="49" charset="0"/>
              </a:rPr>
              <a:t>=0)</a:t>
            </a:r>
            <a:endParaRPr lang="en-US" altLang="zh-CN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38476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28D8565-E079-4530-D681-3155775AC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B7CF7DC-0A47-1881-D3FA-3B02469BD0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00" y="1049976"/>
            <a:ext cx="10515600" cy="4758048"/>
          </a:xfrm>
        </p:spPr>
        <p:txBody>
          <a:bodyPr/>
          <a:lstStyle/>
          <a:p>
            <a:pPr marL="0" indent="0">
              <a:buNone/>
            </a:pPr>
            <a:endParaRPr lang="zh-CN" altLang="en-US" sz="2800" dirty="0"/>
          </a:p>
          <a:p>
            <a:r>
              <a:rPr lang="en-US" altLang="zh-CN" sz="2800" dirty="0"/>
              <a:t>1. </a:t>
            </a:r>
            <a:r>
              <a:rPr lang="zh-CN" altLang="en-US" sz="2800" dirty="0"/>
              <a:t>验证手机号码格式是否正确。要求：手机号码由</a:t>
            </a:r>
            <a:r>
              <a:rPr lang="en-US" altLang="zh-CN" sz="2800" dirty="0"/>
              <a:t>11</a:t>
            </a:r>
            <a:r>
              <a:rPr lang="zh-CN" altLang="en-US" sz="2800" dirty="0"/>
              <a:t>位数字组成，以</a:t>
            </a:r>
            <a:r>
              <a:rPr lang="en-US" altLang="zh-CN" sz="2800" dirty="0"/>
              <a:t>1</a:t>
            </a:r>
            <a:r>
              <a:rPr lang="zh-CN" altLang="en-US" sz="2800" dirty="0"/>
              <a:t>开头。</a:t>
            </a:r>
          </a:p>
          <a:p>
            <a:r>
              <a:rPr lang="en-US" altLang="zh-CN" sz="2800" dirty="0"/>
              <a:t>2. </a:t>
            </a:r>
            <a:r>
              <a:rPr lang="zh-CN" altLang="en-US" sz="2800" dirty="0"/>
              <a:t>验证邮箱地址是否合法。要求：以字母、数字或下划线开头，后面跟着一个 </a:t>
            </a:r>
            <a:r>
              <a:rPr lang="en-US" altLang="zh-CN" sz="2800" dirty="0"/>
              <a:t>@ </a:t>
            </a:r>
            <a:r>
              <a:rPr lang="zh-CN" altLang="en-US" sz="2800" dirty="0"/>
              <a:t>符号，域名是英文和下划线，点，英文重复</a:t>
            </a:r>
            <a:r>
              <a:rPr lang="en-US" altLang="zh-CN" sz="2800" dirty="0"/>
              <a:t>2-3</a:t>
            </a:r>
            <a:r>
              <a:rPr lang="zh-CN" altLang="en-US" sz="2800" dirty="0"/>
              <a:t>次。</a:t>
            </a:r>
          </a:p>
          <a:p>
            <a:r>
              <a:rPr lang="en-US" altLang="zh-CN" sz="2800" dirty="0"/>
              <a:t>3</a:t>
            </a:r>
            <a:r>
              <a:rPr lang="en-US" altLang="zh-CN" sz="2800"/>
              <a:t>. </a:t>
            </a:r>
            <a:r>
              <a:rPr lang="zh-CN" altLang="en-US" sz="2800" dirty="0"/>
              <a:t>验证密码强度是否符合要求。要求：密码长度至少为</a:t>
            </a:r>
            <a:r>
              <a:rPr lang="en-US" altLang="zh-CN" sz="2800" dirty="0"/>
              <a:t>8</a:t>
            </a:r>
            <a:r>
              <a:rPr lang="zh-CN" altLang="en-US" sz="2800" dirty="0"/>
              <a:t>个字符，包含至少一个大写字母、一个小写字母和一个数字。</a:t>
            </a:r>
          </a:p>
        </p:txBody>
      </p:sp>
    </p:spTree>
    <p:extLst>
      <p:ext uri="{BB962C8B-B14F-4D97-AF65-F5344CB8AC3E}">
        <p14:creationId xmlns:p14="http://schemas.microsoft.com/office/powerpoint/2010/main" val="1070676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同样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@.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也会被判定有效</a:t>
            </a:r>
            <a:endParaRPr lang="zh-CN" altLang="en-US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考虑现实情况，有用户名和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domain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名</a:t>
            </a:r>
            <a:endParaRPr lang="zh-CN" altLang="en-US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email address"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username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domain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split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"@"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username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and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"."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domain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这里是两个判断，不是语言的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and</a:t>
            </a:r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“Valid”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# </a:t>
            </a:r>
            <a:r>
              <a:rPr lang="zh-CN" altLang="en-US" sz="2400" b="0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（）</a:t>
            </a:r>
            <a:endParaRPr lang="en-US" altLang="zh-CN" sz="2400" b="0" dirty="0">
              <a:solidFill>
                <a:srgbClr val="FF000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"Invalid"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43856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28D8565-E079-4530-D681-3155775AC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B7CF7DC-0A47-1881-D3FA-3B02469BD0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108" y="1738466"/>
            <a:ext cx="10515600" cy="4758048"/>
          </a:xfrm>
        </p:spPr>
        <p:txBody>
          <a:bodyPr/>
          <a:lstStyle/>
          <a:p>
            <a:pPr marL="0" indent="0">
              <a:buNone/>
            </a:pPr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tel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"telephone number: 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search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"^1\d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{10}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$"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tel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"valid"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"invalid"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96964408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28D8565-E079-4530-D681-3155775AC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B7CF7DC-0A47-1881-D3FA-3B02469BD0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897" y="1695434"/>
            <a:ext cx="10515600" cy="4758048"/>
          </a:xfrm>
        </p:spPr>
        <p:txBody>
          <a:bodyPr/>
          <a:lstStyle/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tel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"telephone number: 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match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:= </a:t>
            </a:r>
            <a:r>
              <a:rPr lang="en-US" altLang="zh-CN" sz="24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search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"^\w+@[a-</a:t>
            </a:r>
            <a:r>
              <a:rPr lang="en-US" altLang="zh-CN" sz="24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zA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-Z_]+\.[a-</a:t>
            </a:r>
            <a:r>
              <a:rPr lang="en-US" altLang="zh-CN" sz="24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zA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-Z]{2,3}$"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tel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"valid"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"invalid"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959617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更加精细一点，我们检测教育邮箱</a:t>
            </a:r>
            <a:endParaRPr lang="zh-CN" altLang="en-US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email address"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username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domain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split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"@"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username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and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domain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endswith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".</a:t>
            </a:r>
            <a:r>
              <a:rPr lang="en-US" altLang="zh-CN" sz="24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edu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 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这里是两个判断，不是语言的</a:t>
            </a:r>
            <a:r>
              <a:rPr lang="en-US" altLang="zh-CN" sz="24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and</a:t>
            </a:r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"Valid"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"Invalid"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zh-CN" altLang="en-US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37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</a:rPr>
              <a:t>regular expressions </a:t>
            </a:r>
            <a:r>
              <a:rPr lang="zh-CN" altLang="en-US" sz="4000" b="1" dirty="0">
                <a:solidFill>
                  <a:schemeClr val="tx1"/>
                </a:solidFill>
              </a:rPr>
              <a:t>（</a:t>
            </a:r>
            <a:r>
              <a:rPr lang="en-US" altLang="zh-CN" sz="4000" b="1" dirty="0">
                <a:solidFill>
                  <a:schemeClr val="tx1"/>
                </a:solidFill>
              </a:rPr>
              <a:t>RE</a:t>
            </a:r>
            <a:r>
              <a:rPr lang="zh-CN" altLang="en-US" sz="4000" b="1" dirty="0">
                <a:solidFill>
                  <a:schemeClr val="tx1"/>
                </a:solidFill>
              </a:rPr>
              <a:t>）</a:t>
            </a:r>
            <a:endParaRPr lang="en-US" altLang="zh-CN" sz="4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4000" b="1" dirty="0" err="1">
                <a:solidFill>
                  <a:schemeClr val="tx1"/>
                </a:solidFill>
              </a:rPr>
              <a:t>re.search</a:t>
            </a:r>
            <a:r>
              <a:rPr lang="en-US" altLang="zh-CN" sz="4000" b="1" dirty="0">
                <a:solidFill>
                  <a:schemeClr val="tx1"/>
                </a:solidFill>
              </a:rPr>
              <a:t>(</a:t>
            </a:r>
            <a:r>
              <a:rPr lang="en-US" altLang="zh-CN" sz="4000" b="1" dirty="0" err="1">
                <a:solidFill>
                  <a:schemeClr val="tx1"/>
                </a:solidFill>
              </a:rPr>
              <a:t>pattern,string,flags</a:t>
            </a:r>
            <a:r>
              <a:rPr lang="en-US" altLang="zh-CN" sz="4000" b="1" dirty="0">
                <a:solidFill>
                  <a:schemeClr val="tx1"/>
                </a:solidFill>
              </a:rPr>
              <a:t>=0)</a:t>
            </a:r>
          </a:p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</a:rPr>
              <a:t>pattern</a:t>
            </a:r>
            <a:r>
              <a:rPr lang="zh-CN" altLang="en-US" sz="4000" b="1" dirty="0">
                <a:solidFill>
                  <a:schemeClr val="tx1"/>
                </a:solidFill>
              </a:rPr>
              <a:t>：匹配的正则表达式</a:t>
            </a:r>
            <a:endParaRPr lang="en-US" altLang="zh-CN" sz="4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</a:rPr>
              <a:t>string:</a:t>
            </a:r>
            <a:r>
              <a:rPr lang="zh-CN" altLang="en-US" sz="4000" b="1" dirty="0">
                <a:solidFill>
                  <a:schemeClr val="tx1"/>
                </a:solidFill>
              </a:rPr>
              <a:t>要匹配的字符串</a:t>
            </a:r>
            <a:endParaRPr lang="en-US" altLang="zh-CN" sz="4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4000" b="1" dirty="0">
                <a:solidFill>
                  <a:schemeClr val="tx1"/>
                </a:solidFill>
              </a:rPr>
              <a:t>flags</a:t>
            </a:r>
            <a:r>
              <a:rPr lang="zh-CN" altLang="en-US" sz="4000" b="1" dirty="0">
                <a:solidFill>
                  <a:schemeClr val="tx1"/>
                </a:solidFill>
              </a:rPr>
              <a:t>：用于控制匹配方式，如是否区分大小写</a:t>
            </a:r>
            <a:endParaRPr lang="en-US" altLang="zh-CN" sz="4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zh-CN" sz="4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altLang="zh-CN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745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endParaRPr lang="en-US" altLang="zh-CN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email address"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).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strip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US" altLang="zh-CN" sz="2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search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"@"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email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"Valid"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"Invalid"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altLang="zh-CN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524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4400" b="1" dirty="0">
                <a:solidFill>
                  <a:schemeClr val="tx1"/>
                </a:solidFill>
              </a:rPr>
              <a:t>. any character except a newline</a:t>
            </a:r>
          </a:p>
          <a:p>
            <a:pPr marL="0" indent="0">
              <a:buNone/>
            </a:pPr>
            <a:r>
              <a:rPr lang="en-US" altLang="zh-CN" sz="4400" b="1" dirty="0">
                <a:solidFill>
                  <a:schemeClr val="tx1"/>
                </a:solidFill>
              </a:rPr>
              <a:t>0 or more repetitions</a:t>
            </a:r>
          </a:p>
          <a:p>
            <a:pPr marL="0" indent="0">
              <a:buNone/>
            </a:pPr>
            <a:r>
              <a:rPr lang="en-US" altLang="zh-CN" sz="4400" b="1" dirty="0">
                <a:solidFill>
                  <a:schemeClr val="tx1"/>
                </a:solidFill>
              </a:rPr>
              <a:t>+ 1 or more repetitions</a:t>
            </a:r>
          </a:p>
          <a:p>
            <a:pPr marL="0" indent="0">
              <a:buNone/>
            </a:pPr>
            <a:r>
              <a:rPr lang="en-US" altLang="zh-CN" sz="4400" b="1" dirty="0">
                <a:solidFill>
                  <a:schemeClr val="tx1"/>
                </a:solidFill>
              </a:rPr>
              <a:t>? 0 or 1 repletion</a:t>
            </a:r>
          </a:p>
          <a:p>
            <a:pPr marL="0" indent="0">
              <a:buNone/>
            </a:pPr>
            <a:r>
              <a:rPr lang="en-US" altLang="zh-CN" sz="4400" b="1" dirty="0">
                <a:solidFill>
                  <a:schemeClr val="tx1"/>
                </a:solidFill>
              </a:rPr>
              <a:t>{m} m repetitions</a:t>
            </a:r>
          </a:p>
          <a:p>
            <a:pPr marL="0" indent="0">
              <a:buNone/>
            </a:pPr>
            <a:r>
              <a:rPr lang="en-US" altLang="zh-CN" sz="4400" b="1" dirty="0">
                <a:solidFill>
                  <a:schemeClr val="tx1"/>
                </a:solidFill>
              </a:rPr>
              <a:t>{m-n} m-n </a:t>
            </a:r>
            <a:r>
              <a:rPr lang="en-US" altLang="zh-CN" sz="4400" b="1" dirty="0" err="1">
                <a:solidFill>
                  <a:schemeClr val="tx1"/>
                </a:solidFill>
              </a:rPr>
              <a:t>repetions</a:t>
            </a:r>
            <a:endParaRPr lang="en-US" altLang="zh-CN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69974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4252</TotalTime>
  <Words>2361</Words>
  <Application>Microsoft Office PowerPoint</Application>
  <PresentationFormat>宽屏</PresentationFormat>
  <Paragraphs>341</Paragraphs>
  <Slides>51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51</vt:i4>
      </vt:variant>
    </vt:vector>
  </HeadingPairs>
  <TitlesOfParts>
    <vt:vector size="59" baseType="lpstr">
      <vt:lpstr>等线</vt:lpstr>
      <vt:lpstr>楷体</vt:lpstr>
      <vt:lpstr>宋体</vt:lpstr>
      <vt:lpstr>微软雅黑</vt:lpstr>
      <vt:lpstr>Arial</vt:lpstr>
      <vt:lpstr>Calibri</vt:lpstr>
      <vt:lpstr>Consolas</vt:lpstr>
      <vt:lpstr>2_自定义设计方案</vt:lpstr>
      <vt:lpstr>PowerPoint 演示文稿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RE</vt:lpstr>
      <vt:lpstr>练习题</vt:lpstr>
      <vt:lpstr>练习题</vt:lpstr>
      <vt:lpstr>练习题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 </cp:lastModifiedBy>
  <cp:revision>276</cp:revision>
  <dcterms:created xsi:type="dcterms:W3CDTF">2015-05-05T08:02:00Z</dcterms:created>
  <dcterms:modified xsi:type="dcterms:W3CDTF">2023-05-31T13:17:12Z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