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9" r:id="rId3"/>
    <p:sldId id="453" r:id="rId4"/>
    <p:sldId id="531" r:id="rId5"/>
    <p:sldId id="532" r:id="rId6"/>
    <p:sldId id="533" r:id="rId7"/>
    <p:sldId id="534" r:id="rId8"/>
    <p:sldId id="535" r:id="rId9"/>
    <p:sldId id="536" r:id="rId10"/>
    <p:sldId id="537" r:id="rId11"/>
    <p:sldId id="538" r:id="rId12"/>
    <p:sldId id="539" r:id="rId13"/>
    <p:sldId id="540" r:id="rId14"/>
    <p:sldId id="541" r:id="rId15"/>
    <p:sldId id="542" r:id="rId16"/>
    <p:sldId id="543" r:id="rId17"/>
    <p:sldId id="544" r:id="rId18"/>
    <p:sldId id="545" r:id="rId19"/>
    <p:sldId id="546" r:id="rId20"/>
    <p:sldId id="547" r:id="rId21"/>
    <p:sldId id="548" r:id="rId22"/>
    <p:sldId id="550" r:id="rId23"/>
    <p:sldId id="551" r:id="rId24"/>
    <p:sldId id="552" r:id="rId25"/>
    <p:sldId id="553" r:id="rId26"/>
    <p:sldId id="554" r:id="rId27"/>
    <p:sldId id="555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2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2642"/>
    <a:srgbClr val="B01F3C"/>
    <a:srgbClr val="B52E49"/>
    <a:srgbClr val="A50021"/>
    <a:srgbClr val="CC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3" autoAdjust="0"/>
    <p:restoredTop sz="86410" autoAdjust="0"/>
  </p:normalViewPr>
  <p:slideViewPr>
    <p:cSldViewPr snapToGrid="0">
      <p:cViewPr varScale="1">
        <p:scale>
          <a:sx n="81" d="100"/>
          <a:sy n="81" d="100"/>
        </p:scale>
        <p:origin x="76" y="116"/>
      </p:cViewPr>
      <p:guideLst>
        <p:guide orient="horz" pos="2160"/>
        <p:guide pos="3827"/>
      </p:guideLst>
    </p:cSldViewPr>
  </p:slideViewPr>
  <p:outlineViewPr>
    <p:cViewPr>
      <p:scale>
        <a:sx n="33" d="100"/>
        <a:sy n="33" d="100"/>
      </p:scale>
      <p:origin x="0" y="-20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2200" y="557626"/>
            <a:ext cx="10515600" cy="693658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4758048"/>
          </a:xfrm>
        </p:spPr>
        <p:txBody>
          <a:bodyPr/>
          <a:lstStyle>
            <a:lvl1pPr>
              <a:lnSpc>
                <a:spcPct val="100000"/>
              </a:lnSpc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00000"/>
              </a:lnSpc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00000"/>
              </a:lnSpc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10650" y="1411941"/>
            <a:ext cx="9386047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-4445" y="-3175"/>
            <a:ext cx="6901180" cy="12827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 userDrawn="1"/>
        </p:nvSpPr>
        <p:spPr>
          <a:xfrm>
            <a:off x="-4445" y="125095"/>
            <a:ext cx="6901815" cy="144145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 userDrawn="1"/>
        </p:nvSpPr>
        <p:spPr>
          <a:xfrm>
            <a:off x="-4445" y="269240"/>
            <a:ext cx="6901180" cy="144145"/>
          </a:xfrm>
          <a:prstGeom prst="rect">
            <a:avLst/>
          </a:prstGeom>
          <a:solidFill>
            <a:srgbClr val="A5002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" name="图片 50" descr="瑞翼教育（红灰版）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710" y="41275"/>
            <a:ext cx="1787525" cy="403225"/>
          </a:xfrm>
          <a:prstGeom prst="rect">
            <a:avLst/>
          </a:prstGeom>
        </p:spPr>
      </p:pic>
      <p:grpSp>
        <p:nvGrpSpPr>
          <p:cNvPr id="37" name="组合 36"/>
          <p:cNvGrpSpPr/>
          <p:nvPr userDrawn="1"/>
        </p:nvGrpSpPr>
        <p:grpSpPr>
          <a:xfrm>
            <a:off x="11423015" y="-3175"/>
            <a:ext cx="797560" cy="422275"/>
            <a:chOff x="-7" y="-6"/>
            <a:chExt cx="1256" cy="665"/>
          </a:xfrm>
        </p:grpSpPr>
        <p:sp>
          <p:nvSpPr>
            <p:cNvPr id="10" name="矩形 9"/>
            <p:cNvSpPr/>
            <p:nvPr userDrawn="1"/>
          </p:nvSpPr>
          <p:spPr>
            <a:xfrm>
              <a:off x="-6" y="-6"/>
              <a:ext cx="1255" cy="20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-7" y="196"/>
              <a:ext cx="1247" cy="227"/>
            </a:xfrm>
            <a:prstGeom prst="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-6" y="423"/>
              <a:ext cx="1255" cy="236"/>
            </a:xfrm>
            <a:prstGeom prst="rect">
              <a:avLst/>
            </a:prstGeom>
            <a:solidFill>
              <a:srgbClr val="B226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红色SUGON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284085" y="-149225"/>
            <a:ext cx="1757680" cy="7715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任意多边形 19"/>
          <p:cNvSpPr/>
          <p:nvPr>
            <p:custDataLst>
              <p:tags r:id="rId1"/>
            </p:custDataLst>
          </p:nvPr>
        </p:nvSpPr>
        <p:spPr>
          <a:xfrm>
            <a:off x="0" y="-117614"/>
            <a:ext cx="12192000" cy="3416893"/>
          </a:xfrm>
          <a:custGeom>
            <a:avLst/>
            <a:gdLst>
              <a:gd name="connsiteX0" fmla="*/ 0 w 11644590"/>
              <a:gd name="connsiteY0" fmla="*/ 0 h 3139633"/>
              <a:gd name="connsiteX1" fmla="*/ 11644590 w 11644590"/>
              <a:gd name="connsiteY1" fmla="*/ 0 h 3139633"/>
              <a:gd name="connsiteX2" fmla="*/ 3048000 w 11644590"/>
              <a:gd name="connsiteY2" fmla="*/ 3139633 h 3139633"/>
              <a:gd name="connsiteX3" fmla="*/ 0 w 11644590"/>
              <a:gd name="connsiteY3" fmla="*/ 1605195 h 3139633"/>
              <a:gd name="connsiteX4" fmla="*/ 0 w 11644590"/>
              <a:gd name="connsiteY4" fmla="*/ 0 h 313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4590" h="3139633">
                <a:moveTo>
                  <a:pt x="0" y="0"/>
                </a:moveTo>
                <a:lnTo>
                  <a:pt x="11644590" y="0"/>
                </a:lnTo>
                <a:lnTo>
                  <a:pt x="3048000" y="3139633"/>
                </a:lnTo>
                <a:lnTo>
                  <a:pt x="0" y="160519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任意多边形 23"/>
          <p:cNvSpPr/>
          <p:nvPr>
            <p:custDataLst>
              <p:tags r:id="rId2"/>
            </p:custDataLst>
          </p:nvPr>
        </p:nvSpPr>
        <p:spPr>
          <a:xfrm>
            <a:off x="-4445" y="-86360"/>
            <a:ext cx="12367260" cy="3251835"/>
          </a:xfrm>
          <a:custGeom>
            <a:avLst/>
            <a:gdLst>
              <a:gd name="connsiteX0" fmla="*/ 0 w 11757236"/>
              <a:gd name="connsiteY0" fmla="*/ 0 h 3251846"/>
              <a:gd name="connsiteX1" fmla="*/ 11757236 w 11757236"/>
              <a:gd name="connsiteY1" fmla="*/ 0 h 3251846"/>
              <a:gd name="connsiteX2" fmla="*/ 3191286 w 11757236"/>
              <a:gd name="connsiteY2" fmla="*/ 3251846 h 3251846"/>
              <a:gd name="connsiteX3" fmla="*/ 0 w 11757236"/>
              <a:gd name="connsiteY3" fmla="*/ 1581902 h 325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57236" h="3251846">
                <a:moveTo>
                  <a:pt x="0" y="0"/>
                </a:moveTo>
                <a:lnTo>
                  <a:pt x="11757236" y="0"/>
                </a:lnTo>
                <a:lnTo>
                  <a:pt x="3191286" y="3251846"/>
                </a:lnTo>
                <a:lnTo>
                  <a:pt x="0" y="15819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PA_任意多边形 24"/>
          <p:cNvSpPr/>
          <p:nvPr>
            <p:custDataLst>
              <p:tags r:id="rId3"/>
            </p:custDataLst>
          </p:nvPr>
        </p:nvSpPr>
        <p:spPr>
          <a:xfrm>
            <a:off x="1270" y="-86360"/>
            <a:ext cx="12179935" cy="3182620"/>
          </a:xfrm>
          <a:custGeom>
            <a:avLst/>
            <a:gdLst>
              <a:gd name="connsiteX0" fmla="*/ 0 w 11575120"/>
              <a:gd name="connsiteY0" fmla="*/ 0 h 3182710"/>
              <a:gd name="connsiteX1" fmla="*/ 11575120 w 11575120"/>
              <a:gd name="connsiteY1" fmla="*/ 0 h 3182710"/>
              <a:gd name="connsiteX2" fmla="*/ 3191286 w 11575120"/>
              <a:gd name="connsiteY2" fmla="*/ 3182710 h 3182710"/>
              <a:gd name="connsiteX3" fmla="*/ 0 w 11575120"/>
              <a:gd name="connsiteY3" fmla="*/ 1512766 h 3182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75120" h="3182710">
                <a:moveTo>
                  <a:pt x="0" y="0"/>
                </a:moveTo>
                <a:lnTo>
                  <a:pt x="11575120" y="0"/>
                </a:lnTo>
                <a:lnTo>
                  <a:pt x="3191286" y="3182710"/>
                </a:lnTo>
                <a:lnTo>
                  <a:pt x="0" y="151276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_任意多边形 25"/>
          <p:cNvSpPr/>
          <p:nvPr>
            <p:custDataLst>
              <p:tags r:id="rId4"/>
            </p:custDataLst>
          </p:nvPr>
        </p:nvSpPr>
        <p:spPr>
          <a:xfrm>
            <a:off x="1905" y="-86360"/>
            <a:ext cx="11691620" cy="2997835"/>
          </a:xfrm>
          <a:custGeom>
            <a:avLst/>
            <a:gdLst>
              <a:gd name="connsiteX0" fmla="*/ 0 w 11087557"/>
              <a:gd name="connsiteY0" fmla="*/ 0 h 2997619"/>
              <a:gd name="connsiteX1" fmla="*/ 11087557 w 11087557"/>
              <a:gd name="connsiteY1" fmla="*/ 0 h 2997619"/>
              <a:gd name="connsiteX2" fmla="*/ 3191286 w 11087557"/>
              <a:gd name="connsiteY2" fmla="*/ 2997619 h 2997619"/>
              <a:gd name="connsiteX3" fmla="*/ 0 w 11087557"/>
              <a:gd name="connsiteY3" fmla="*/ 1327675 h 299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7557" h="2997619">
                <a:moveTo>
                  <a:pt x="0" y="0"/>
                </a:moveTo>
                <a:lnTo>
                  <a:pt x="11087557" y="0"/>
                </a:lnTo>
                <a:lnTo>
                  <a:pt x="3191286" y="2997619"/>
                </a:lnTo>
                <a:lnTo>
                  <a:pt x="0" y="1327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_任意多边形 26"/>
          <p:cNvSpPr/>
          <p:nvPr>
            <p:custDataLst>
              <p:tags r:id="rId5"/>
            </p:custDataLst>
          </p:nvPr>
        </p:nvSpPr>
        <p:spPr>
          <a:xfrm>
            <a:off x="1905" y="-86360"/>
            <a:ext cx="11500485" cy="2924810"/>
          </a:xfrm>
          <a:custGeom>
            <a:avLst/>
            <a:gdLst>
              <a:gd name="connsiteX0" fmla="*/ 0 w 10896573"/>
              <a:gd name="connsiteY0" fmla="*/ 0 h 2925117"/>
              <a:gd name="connsiteX1" fmla="*/ 10896573 w 10896573"/>
              <a:gd name="connsiteY1" fmla="*/ 0 h 2925117"/>
              <a:gd name="connsiteX2" fmla="*/ 3191286 w 10896573"/>
              <a:gd name="connsiteY2" fmla="*/ 2925117 h 2925117"/>
              <a:gd name="connsiteX3" fmla="*/ 0 w 10896573"/>
              <a:gd name="connsiteY3" fmla="*/ 1255173 h 29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573" h="2925117">
                <a:moveTo>
                  <a:pt x="0" y="0"/>
                </a:moveTo>
                <a:lnTo>
                  <a:pt x="10896573" y="0"/>
                </a:lnTo>
                <a:lnTo>
                  <a:pt x="3191286" y="2925117"/>
                </a:lnTo>
                <a:lnTo>
                  <a:pt x="0" y="12551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任意多边形 27"/>
          <p:cNvSpPr/>
          <p:nvPr>
            <p:custDataLst>
              <p:tags r:id="rId6"/>
            </p:custDataLst>
          </p:nvPr>
        </p:nvSpPr>
        <p:spPr>
          <a:xfrm>
            <a:off x="1905" y="-117475"/>
            <a:ext cx="11012805" cy="2740025"/>
          </a:xfrm>
          <a:custGeom>
            <a:avLst/>
            <a:gdLst>
              <a:gd name="connsiteX0" fmla="*/ 0 w 10409010"/>
              <a:gd name="connsiteY0" fmla="*/ 0 h 2740026"/>
              <a:gd name="connsiteX1" fmla="*/ 10409010 w 10409010"/>
              <a:gd name="connsiteY1" fmla="*/ 0 h 2740026"/>
              <a:gd name="connsiteX2" fmla="*/ 3191286 w 10409010"/>
              <a:gd name="connsiteY2" fmla="*/ 2740026 h 2740026"/>
              <a:gd name="connsiteX3" fmla="*/ 0 w 10409010"/>
              <a:gd name="connsiteY3" fmla="*/ 1070082 h 274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09010" h="2740026">
                <a:moveTo>
                  <a:pt x="0" y="0"/>
                </a:moveTo>
                <a:lnTo>
                  <a:pt x="10409010" y="0"/>
                </a:lnTo>
                <a:lnTo>
                  <a:pt x="3191286" y="2740026"/>
                </a:lnTo>
                <a:lnTo>
                  <a:pt x="0" y="10700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任意多边形 29"/>
          <p:cNvSpPr/>
          <p:nvPr>
            <p:custDataLst>
              <p:tags r:id="rId7"/>
            </p:custDataLst>
          </p:nvPr>
        </p:nvSpPr>
        <p:spPr>
          <a:xfrm>
            <a:off x="1270" y="-117475"/>
            <a:ext cx="10802620" cy="2660015"/>
          </a:xfrm>
          <a:custGeom>
            <a:avLst/>
            <a:gdLst>
              <a:gd name="connsiteX0" fmla="*/ 0 w 10198012"/>
              <a:gd name="connsiteY0" fmla="*/ 0 h 2659926"/>
              <a:gd name="connsiteX1" fmla="*/ 10198012 w 10198012"/>
              <a:gd name="connsiteY1" fmla="*/ 0 h 2659926"/>
              <a:gd name="connsiteX2" fmla="*/ 3191286 w 10198012"/>
              <a:gd name="connsiteY2" fmla="*/ 2659926 h 2659926"/>
              <a:gd name="connsiteX3" fmla="*/ 0 w 10198012"/>
              <a:gd name="connsiteY3" fmla="*/ 989982 h 2659926"/>
              <a:gd name="connsiteX4" fmla="*/ 0 w 10198012"/>
              <a:gd name="connsiteY4" fmla="*/ 0 h 2659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8012" h="2659926">
                <a:moveTo>
                  <a:pt x="0" y="0"/>
                </a:moveTo>
                <a:lnTo>
                  <a:pt x="10198012" y="0"/>
                </a:lnTo>
                <a:lnTo>
                  <a:pt x="3191286" y="2659926"/>
                </a:lnTo>
                <a:lnTo>
                  <a:pt x="0" y="989982"/>
                </a:lnTo>
                <a:lnTo>
                  <a:pt x="0" y="0"/>
                </a:lnTo>
                <a:close/>
              </a:path>
            </a:pathLst>
          </a:custGeom>
          <a:solidFill>
            <a:srgbClr val="B2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反白瑞翼教育LOGO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5435" y="513080"/>
            <a:ext cx="2254250" cy="508635"/>
          </a:xfrm>
          <a:prstGeom prst="rect">
            <a:avLst/>
          </a:prstGeom>
        </p:spPr>
      </p:pic>
      <p:pic>
        <p:nvPicPr>
          <p:cNvPr id="2" name="图片 1" descr="SUGON图标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51635" y="257175"/>
            <a:ext cx="2324735" cy="1020445"/>
          </a:xfrm>
          <a:prstGeom prst="rect">
            <a:avLst/>
          </a:prstGeom>
        </p:spPr>
      </p:pic>
      <p:sp>
        <p:nvSpPr>
          <p:cNvPr id="13" name="文本框 6"/>
          <p:cNvSpPr txBox="1"/>
          <p:nvPr/>
        </p:nvSpPr>
        <p:spPr>
          <a:xfrm>
            <a:off x="5123146" y="3086839"/>
            <a:ext cx="5812190" cy="235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大数据应用开发语言</a:t>
            </a:r>
            <a:endParaRPr lang="en-US" altLang="zh-CN" sz="4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第四章</a:t>
            </a:r>
            <a:endParaRPr lang="en-US" altLang="zh-CN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Loop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循环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最简单的方法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最简单的办法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"meow"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但是需要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\n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但是最后会多一行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修改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"meow</a:t>
            </a:r>
            <a:r>
              <a:rPr lang="en-US" altLang="zh-CN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\n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end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61879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无限循环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while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n = </a:t>
            </a:r>
            <a:r>
              <a:rPr lang="en-US" altLang="zh-CN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inpt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n?"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n &lt;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continue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break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520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break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while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n = </a:t>
            </a:r>
            <a:r>
              <a:rPr lang="en-US" altLang="zh-CN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inpt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n?"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n &lt;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continue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break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071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break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更紧凑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while True: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n = int(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inpt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("what is n?"))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if n &gt; 0: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break</a:t>
            </a:r>
          </a:p>
        </p:txBody>
      </p:sp>
    </p:spTree>
    <p:extLst>
      <p:ext uri="{BB962C8B-B14F-4D97-AF65-F5344CB8AC3E}">
        <p14:creationId xmlns:p14="http://schemas.microsoft.com/office/powerpoint/2010/main" val="203742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函数化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for _ in range(n):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print("meow")</a:t>
            </a:r>
          </a:p>
          <a:p>
            <a:endParaRPr lang="en-US" altLang="zh-CN" sz="24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main():3</a:t>
            </a:r>
            <a:r>
              <a:rPr lang="zh-CN" altLang="en-US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次</a:t>
            </a:r>
            <a:endParaRPr lang="en-US" altLang="zh-CN" sz="2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meow(n):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for _ in range(n)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print("meow")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main()</a:t>
            </a:r>
          </a:p>
          <a:p>
            <a:endParaRPr lang="en-US" altLang="zh-CN" sz="2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1289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函数化（得到数据）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上面是固定的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main():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number = 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get_number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meow(number)</a:t>
            </a:r>
            <a:b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get_number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while True: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n = int(input("what is n?"))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if n &gt; 0: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return n # return </a:t>
            </a:r>
            <a:r>
              <a:rPr lang="zh-CN" altLang="en-US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可以结束</a:t>
            </a:r>
          </a:p>
          <a:p>
            <a:r>
              <a:rPr lang="zh-CN" altLang="en-US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break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# return n</a:t>
            </a:r>
          </a:p>
          <a:p>
            <a:b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meow(n):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for _ in range(n)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print("meow")</a:t>
            </a:r>
          </a:p>
          <a:p>
            <a:pPr marL="0" indent="0">
              <a:buNone/>
            </a:pPr>
            <a:b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main()</a:t>
            </a:r>
          </a:p>
          <a:p>
            <a:endParaRPr lang="en-US" altLang="zh-CN" sz="1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682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深入</a:t>
            </a:r>
            <a:r>
              <a:rPr lang="en-US" altLang="zh-CN" dirty="0"/>
              <a:t>list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深入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list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students = [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"Hermione"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"Harry"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"Ron"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(students[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(students[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(students[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</a:t>
            </a:r>
          </a:p>
          <a:p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854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循环方式输出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用循环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students = [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"Hermione"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"Harry"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"Ron"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student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students: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(student)</a:t>
            </a:r>
          </a:p>
          <a:p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2702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循环方式输出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或者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students = [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"Hermione"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"Harry"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"Ron"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range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(students)):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(students[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print(i+1,students[</a:t>
            </a:r>
            <a:r>
              <a:rPr lang="en-US" altLang="zh-CN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])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6499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字典</a:t>
            </a:r>
            <a:r>
              <a:rPr lang="en-US" altLang="zh-CN" dirty="0"/>
              <a:t>dictionary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#dictionary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students = ["Hermione", "Harry", "Ron", "Draco"]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houses = ["Gryffindor", "Gryffindor", "Gryffindor", "Slytherin"]</a:t>
            </a:r>
          </a:p>
          <a:p>
            <a:b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students = {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"Hermione": "Gryffindor", 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"Harry": "Gryffindor",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"Ron": "Gryffindor",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"Draco": "Slytherin",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b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print(students["Hermione"])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print(students["Harry"])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print(students["Ron"])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print(students["Draco"])</a:t>
            </a:r>
          </a:p>
          <a:p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746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def function(*argument):</a:t>
            </a:r>
          </a:p>
          <a:p>
            <a:pPr lvl="1"/>
            <a:r>
              <a:rPr lang="en-US" altLang="zh-CN" dirty="0"/>
              <a:t># fun</a:t>
            </a:r>
          </a:p>
          <a:p>
            <a:pPr lvl="1"/>
            <a:endParaRPr lang="zh-CN" altLang="en-US" dirty="0"/>
          </a:p>
          <a:p>
            <a:pPr marL="0" indent="0">
              <a:buNone/>
            </a:pPr>
            <a:r>
              <a:rPr lang="en-US" altLang="zh-CN" dirty="0"/>
              <a:t>if logic:</a:t>
            </a:r>
          </a:p>
          <a:p>
            <a:pPr marL="0" indent="0">
              <a:buNone/>
            </a:pPr>
            <a:r>
              <a:rPr lang="en-US" altLang="zh-CN" dirty="0" err="1"/>
              <a:t>elif</a:t>
            </a:r>
            <a:r>
              <a:rPr lang="en-US" altLang="zh-CN" dirty="0"/>
              <a:t> logic:</a:t>
            </a:r>
          </a:p>
          <a:p>
            <a:pPr marL="0" indent="0">
              <a:buNone/>
            </a:pPr>
            <a:r>
              <a:rPr lang="en-US" altLang="zh-CN" dirty="0"/>
              <a:t>else: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zh-CN" alt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字典</a:t>
            </a:r>
            <a:r>
              <a:rPr lang="en-US" altLang="zh-CN" dirty="0"/>
              <a:t>dictionary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做实验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students = {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"Hermione": "Gryffindor", 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"Harry": "Gryffindor",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"Ron": "Gryffindor",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"Draco": "Slytherin",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b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for student in students: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print(student) #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只能看到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keys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print(student, students[student], 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sep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=",")</a:t>
            </a:r>
          </a:p>
        </p:txBody>
      </p:sp>
    </p:spTree>
    <p:extLst>
      <p:ext uri="{BB962C8B-B14F-4D97-AF65-F5344CB8AC3E}">
        <p14:creationId xmlns:p14="http://schemas.microsoft.com/office/powerpoint/2010/main" val="42692169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字典</a:t>
            </a:r>
            <a:r>
              <a:rPr lang="en-US" altLang="zh-CN" dirty="0"/>
              <a:t>dictionary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再复杂点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students = [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{"name": "Hermione", "house": "Gryffindor", "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patronus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": "Otter"},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{"name": "Harry", "house": "Gryffindor", "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patronus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": "Stag"},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{"name": "Ron", "house": "Gryffindor", "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patronus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": "Jack Russel 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terrir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"},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{"name": "Draco", "house": "Slytherin", "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patronus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": None} # None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b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for student in students: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print(student["name"], student["house"], student["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patronus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"], 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sep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=", ")</a:t>
            </a:r>
          </a:p>
          <a:p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2480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print("#")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print("#")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print("#")</a:t>
            </a:r>
          </a:p>
          <a:p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循环的形式实现</a:t>
            </a: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Consolas" panose="020B0609020204030204" pitchFamily="49" charset="0"/>
              </a:rPr>
              <a:t>函数化的方式实现</a:t>
            </a: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换个写法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（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end=“”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）</a:t>
            </a: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3007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用循环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for _ in range(3):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print("#")</a:t>
            </a:r>
          </a:p>
          <a:p>
            <a:b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再写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main():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print_column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(3)</a:t>
            </a:r>
          </a:p>
          <a:p>
            <a:b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print_column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(height):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for _ in range(height):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print("#")</a:t>
            </a:r>
          </a:p>
          <a:p>
            <a:b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main()</a:t>
            </a:r>
          </a:p>
          <a:p>
            <a:b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换个写法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main():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print_column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(3)</a:t>
            </a:r>
          </a:p>
          <a:p>
            <a:b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print_column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(height):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print("#\n" * height, end="")</a:t>
            </a:r>
          </a:p>
          <a:p>
            <a:b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main()</a:t>
            </a:r>
          </a:p>
          <a:p>
            <a:b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8324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row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print_row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4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print_row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width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"?"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* width)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main()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1853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square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main():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print_square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(3)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print_square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(size):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for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in range(size):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for j in range(size):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print("#", end="")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print()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main()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sz="2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4724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优化</a:t>
            </a:r>
            <a:endParaRPr lang="en-US" altLang="zh-CN" sz="2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main():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print_column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(3)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print_square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(size):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for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in range(size):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print("#" * size)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main()</a:t>
            </a:r>
          </a:p>
          <a:p>
            <a:endParaRPr lang="en-US" altLang="zh-CN" sz="40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3698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或者更清楚</a:t>
            </a:r>
            <a:endParaRPr lang="en-US" altLang="zh-CN" sz="2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main():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print_column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(3)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print_square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(size):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for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in range(size):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print_row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(size)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print_row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(width):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print("#" * width)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main()</a:t>
            </a:r>
          </a:p>
          <a:p>
            <a:endParaRPr lang="en-US" altLang="zh-CN" sz="40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104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"meow"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"meow"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"meow"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给出逻辑图，直线的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2A838AD-DFD5-E81B-1169-73F42B1A16EA}"/>
              </a:ext>
            </a:extLst>
          </p:cNvPr>
          <p:cNvSpPr/>
          <p:nvPr/>
        </p:nvSpPr>
        <p:spPr>
          <a:xfrm>
            <a:off x="7971416" y="1861073"/>
            <a:ext cx="1441525" cy="693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code</a:t>
            </a:r>
            <a:endParaRPr lang="zh-CN" altLang="en-US" sz="2400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2C5F19FC-DB00-A94B-DFDA-ED1DFF839DA4}"/>
              </a:ext>
            </a:extLst>
          </p:cNvPr>
          <p:cNvSpPr/>
          <p:nvPr/>
        </p:nvSpPr>
        <p:spPr>
          <a:xfrm>
            <a:off x="7971415" y="3355701"/>
            <a:ext cx="1441525" cy="693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code</a:t>
            </a:r>
            <a:endParaRPr lang="zh-CN" altLang="en-US" sz="2400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A05CAB1-2D68-254F-9429-9430300396CF}"/>
              </a:ext>
            </a:extLst>
          </p:cNvPr>
          <p:cNvSpPr/>
          <p:nvPr/>
        </p:nvSpPr>
        <p:spPr>
          <a:xfrm>
            <a:off x="7971416" y="4850330"/>
            <a:ext cx="1441525" cy="693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code</a:t>
            </a:r>
            <a:endParaRPr lang="zh-CN" altLang="en-US" sz="2400" dirty="0"/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D904AECB-4115-4C53-A826-BA88E7F5483E}"/>
              </a:ext>
            </a:extLst>
          </p:cNvPr>
          <p:cNvCxnSpPr>
            <a:stCxn id="8" idx="2"/>
            <a:endCxn id="9" idx="0"/>
          </p:cNvCxnSpPr>
          <p:nvPr/>
        </p:nvCxnSpPr>
        <p:spPr>
          <a:xfrm flipH="1">
            <a:off x="8692178" y="2554731"/>
            <a:ext cx="1" cy="800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C7B7B943-81A1-E60D-B695-A4D6E3A15E8E}"/>
              </a:ext>
            </a:extLst>
          </p:cNvPr>
          <p:cNvCxnSpPr/>
          <p:nvPr/>
        </p:nvCxnSpPr>
        <p:spPr>
          <a:xfrm flipH="1">
            <a:off x="8692177" y="4049359"/>
            <a:ext cx="1" cy="800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while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while  ctrl + C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while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!=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"meow"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这会一直循环下去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2A838AD-DFD5-E81B-1169-73F42B1A16EA}"/>
              </a:ext>
            </a:extLst>
          </p:cNvPr>
          <p:cNvSpPr/>
          <p:nvPr/>
        </p:nvSpPr>
        <p:spPr>
          <a:xfrm>
            <a:off x="8046719" y="3604759"/>
            <a:ext cx="1441525" cy="693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code</a:t>
            </a:r>
            <a:endParaRPr lang="zh-CN" altLang="en-US" sz="2400" dirty="0"/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D904AECB-4115-4C53-A826-BA88E7F5483E}"/>
              </a:ext>
            </a:extLst>
          </p:cNvPr>
          <p:cNvCxnSpPr>
            <a:cxnSpLocks/>
          </p:cNvCxnSpPr>
          <p:nvPr/>
        </p:nvCxnSpPr>
        <p:spPr>
          <a:xfrm flipH="1">
            <a:off x="8788995" y="2802582"/>
            <a:ext cx="1" cy="800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流程图: 决策 3">
            <a:extLst>
              <a:ext uri="{FF2B5EF4-FFF2-40B4-BE49-F238E27FC236}">
                <a16:creationId xmlns:a16="http://schemas.microsoft.com/office/drawing/2014/main" id="{C2AEB42B-E95C-7F28-51C4-FECBD1F71A1A}"/>
              </a:ext>
            </a:extLst>
          </p:cNvPr>
          <p:cNvSpPr/>
          <p:nvPr/>
        </p:nvSpPr>
        <p:spPr>
          <a:xfrm>
            <a:off x="7842322" y="1919851"/>
            <a:ext cx="1893346" cy="88212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连接符: 肘形 5">
            <a:extLst>
              <a:ext uri="{FF2B5EF4-FFF2-40B4-BE49-F238E27FC236}">
                <a16:creationId xmlns:a16="http://schemas.microsoft.com/office/drawing/2014/main" id="{035880EF-1B92-9AE0-7353-7181CF6F518D}"/>
              </a:ext>
            </a:extLst>
          </p:cNvPr>
          <p:cNvCxnSpPr>
            <a:stCxn id="8" idx="3"/>
            <a:endCxn id="4" idx="3"/>
          </p:cNvCxnSpPr>
          <p:nvPr/>
        </p:nvCxnSpPr>
        <p:spPr>
          <a:xfrm flipV="1">
            <a:off x="9488244" y="2360915"/>
            <a:ext cx="247424" cy="1590673"/>
          </a:xfrm>
          <a:prstGeom prst="bentConnector3">
            <a:avLst>
              <a:gd name="adj1" fmla="val 19239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6924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while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debug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while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!=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"meow"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-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给出逻辑图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2A838AD-DFD5-E81B-1169-73F42B1A16EA}"/>
              </a:ext>
            </a:extLst>
          </p:cNvPr>
          <p:cNvSpPr/>
          <p:nvPr/>
        </p:nvSpPr>
        <p:spPr>
          <a:xfrm>
            <a:off x="8046719" y="3604759"/>
            <a:ext cx="1441525" cy="693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code</a:t>
            </a:r>
            <a:endParaRPr lang="zh-CN" altLang="en-US" sz="2400" dirty="0"/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D904AECB-4115-4C53-A826-BA88E7F5483E}"/>
              </a:ext>
            </a:extLst>
          </p:cNvPr>
          <p:cNvCxnSpPr>
            <a:cxnSpLocks/>
          </p:cNvCxnSpPr>
          <p:nvPr/>
        </p:nvCxnSpPr>
        <p:spPr>
          <a:xfrm flipH="1">
            <a:off x="8788995" y="2802582"/>
            <a:ext cx="1" cy="800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流程图: 决策 3">
            <a:extLst>
              <a:ext uri="{FF2B5EF4-FFF2-40B4-BE49-F238E27FC236}">
                <a16:creationId xmlns:a16="http://schemas.microsoft.com/office/drawing/2014/main" id="{C2AEB42B-E95C-7F28-51C4-FECBD1F71A1A}"/>
              </a:ext>
            </a:extLst>
          </p:cNvPr>
          <p:cNvSpPr/>
          <p:nvPr/>
        </p:nvSpPr>
        <p:spPr>
          <a:xfrm>
            <a:off x="7842322" y="1919851"/>
            <a:ext cx="1893346" cy="88212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连接符: 肘形 5">
            <a:extLst>
              <a:ext uri="{FF2B5EF4-FFF2-40B4-BE49-F238E27FC236}">
                <a16:creationId xmlns:a16="http://schemas.microsoft.com/office/drawing/2014/main" id="{035880EF-1B92-9AE0-7353-7181CF6F518D}"/>
              </a:ext>
            </a:extLst>
          </p:cNvPr>
          <p:cNvCxnSpPr>
            <a:stCxn id="8" idx="3"/>
            <a:endCxn id="4" idx="3"/>
          </p:cNvCxnSpPr>
          <p:nvPr/>
        </p:nvCxnSpPr>
        <p:spPr>
          <a:xfrm flipV="1">
            <a:off x="9488244" y="2360915"/>
            <a:ext cx="247424" cy="1590673"/>
          </a:xfrm>
          <a:prstGeom prst="bentConnector3">
            <a:avLst>
              <a:gd name="adj1" fmla="val 19239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278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while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换个加法逻辑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0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while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&lt;=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去掉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=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"meow"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en-US" altLang="zh-CN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+= 1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2A838AD-DFD5-E81B-1169-73F42B1A16EA}"/>
              </a:ext>
            </a:extLst>
          </p:cNvPr>
          <p:cNvSpPr/>
          <p:nvPr/>
        </p:nvSpPr>
        <p:spPr>
          <a:xfrm>
            <a:off x="8046719" y="3604759"/>
            <a:ext cx="1441525" cy="693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/>
              <a:t>code</a:t>
            </a:r>
            <a:endParaRPr lang="zh-CN" altLang="en-US" sz="2400" dirty="0"/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D904AECB-4115-4C53-A826-BA88E7F5483E}"/>
              </a:ext>
            </a:extLst>
          </p:cNvPr>
          <p:cNvCxnSpPr>
            <a:cxnSpLocks/>
          </p:cNvCxnSpPr>
          <p:nvPr/>
        </p:nvCxnSpPr>
        <p:spPr>
          <a:xfrm flipH="1">
            <a:off x="8788995" y="2802582"/>
            <a:ext cx="1" cy="800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流程图: 决策 3">
            <a:extLst>
              <a:ext uri="{FF2B5EF4-FFF2-40B4-BE49-F238E27FC236}">
                <a16:creationId xmlns:a16="http://schemas.microsoft.com/office/drawing/2014/main" id="{C2AEB42B-E95C-7F28-51C4-FECBD1F71A1A}"/>
              </a:ext>
            </a:extLst>
          </p:cNvPr>
          <p:cNvSpPr/>
          <p:nvPr/>
        </p:nvSpPr>
        <p:spPr>
          <a:xfrm>
            <a:off x="7842322" y="1919851"/>
            <a:ext cx="1893346" cy="88212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连接符: 肘形 5">
            <a:extLst>
              <a:ext uri="{FF2B5EF4-FFF2-40B4-BE49-F238E27FC236}">
                <a16:creationId xmlns:a16="http://schemas.microsoft.com/office/drawing/2014/main" id="{035880EF-1B92-9AE0-7353-7181CF6F518D}"/>
              </a:ext>
            </a:extLst>
          </p:cNvPr>
          <p:cNvCxnSpPr>
            <a:stCxn id="8" idx="3"/>
            <a:endCxn id="4" idx="3"/>
          </p:cNvCxnSpPr>
          <p:nvPr/>
        </p:nvCxnSpPr>
        <p:spPr>
          <a:xfrm flipV="1">
            <a:off x="9488244" y="2360915"/>
            <a:ext cx="247424" cy="1590673"/>
          </a:xfrm>
          <a:prstGeom prst="bentConnector3">
            <a:avLst>
              <a:gd name="adj1" fmla="val 19239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306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for  [list]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[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"meow"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75629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range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极端情况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range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10000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"meow"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09651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range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下划线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_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range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"meow"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043972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1095</Words>
  <Application>Microsoft Office PowerPoint</Application>
  <PresentationFormat>宽屏</PresentationFormat>
  <Paragraphs>216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楷体</vt:lpstr>
      <vt:lpstr>宋体</vt:lpstr>
      <vt:lpstr>微软雅黑</vt:lpstr>
      <vt:lpstr>Arial</vt:lpstr>
      <vt:lpstr>Calibri</vt:lpstr>
      <vt:lpstr>Consolas</vt:lpstr>
      <vt:lpstr>2_自定义设计方案</vt:lpstr>
      <vt:lpstr>PowerPoint 演示文稿</vt:lpstr>
      <vt:lpstr>回顾</vt:lpstr>
      <vt:lpstr>introduction</vt:lpstr>
      <vt:lpstr>while</vt:lpstr>
      <vt:lpstr>while</vt:lpstr>
      <vt:lpstr>while</vt:lpstr>
      <vt:lpstr>for</vt:lpstr>
      <vt:lpstr>range</vt:lpstr>
      <vt:lpstr>range</vt:lpstr>
      <vt:lpstr>最简单的方法</vt:lpstr>
      <vt:lpstr>无限循环</vt:lpstr>
      <vt:lpstr>break</vt:lpstr>
      <vt:lpstr>break</vt:lpstr>
      <vt:lpstr>函数化</vt:lpstr>
      <vt:lpstr>函数化（得到数据）</vt:lpstr>
      <vt:lpstr>深入list</vt:lpstr>
      <vt:lpstr>循环方式输出</vt:lpstr>
      <vt:lpstr>循环方式输出</vt:lpstr>
      <vt:lpstr>字典dictionary</vt:lpstr>
      <vt:lpstr>字典dictionary</vt:lpstr>
      <vt:lpstr>字典dictionary</vt:lpstr>
      <vt:lpstr>练习</vt:lpstr>
      <vt:lpstr>练习</vt:lpstr>
      <vt:lpstr>练习</vt:lpstr>
      <vt:lpstr>练习</vt:lpstr>
      <vt:lpstr>练习</vt:lpstr>
      <vt:lpstr>练习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Office</cp:lastModifiedBy>
  <cp:revision>166</cp:revision>
  <dcterms:created xsi:type="dcterms:W3CDTF">2015-05-05T08:02:00Z</dcterms:created>
  <dcterms:modified xsi:type="dcterms:W3CDTF">2024-09-24T13:05:57Z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