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sldIdLst>
    <p:sldId id="256" r:id="rId2"/>
    <p:sldId id="577" r:id="rId3"/>
    <p:sldId id="621" r:id="rId4"/>
    <p:sldId id="622" r:id="rId5"/>
    <p:sldId id="623" r:id="rId6"/>
    <p:sldId id="624" r:id="rId7"/>
    <p:sldId id="625" r:id="rId8"/>
    <p:sldId id="626" r:id="rId9"/>
    <p:sldId id="627" r:id="rId10"/>
    <p:sldId id="628" r:id="rId11"/>
    <p:sldId id="629" r:id="rId12"/>
    <p:sldId id="630" r:id="rId13"/>
    <p:sldId id="631" r:id="rId14"/>
    <p:sldId id="632" r:id="rId15"/>
    <p:sldId id="633" r:id="rId16"/>
    <p:sldId id="634" r:id="rId17"/>
    <p:sldId id="635" r:id="rId18"/>
    <p:sldId id="636" r:id="rId19"/>
    <p:sldId id="637" r:id="rId20"/>
    <p:sldId id="638" r:id="rId21"/>
    <p:sldId id="639" r:id="rId22"/>
    <p:sldId id="640" r:id="rId23"/>
    <p:sldId id="641" r:id="rId24"/>
    <p:sldId id="642" r:id="rId25"/>
    <p:sldId id="643" r:id="rId26"/>
    <p:sldId id="645" r:id="rId27"/>
    <p:sldId id="644" r:id="rId28"/>
    <p:sldId id="646" r:id="rId29"/>
    <p:sldId id="647" r:id="rId30"/>
    <p:sldId id="649" r:id="rId31"/>
    <p:sldId id="657" r:id="rId32"/>
    <p:sldId id="650" r:id="rId33"/>
    <p:sldId id="651" r:id="rId34"/>
    <p:sldId id="652" r:id="rId35"/>
    <p:sldId id="653" r:id="rId36"/>
    <p:sldId id="655" r:id="rId37"/>
    <p:sldId id="656" r:id="rId38"/>
    <p:sldId id="658" r:id="rId39"/>
    <p:sldId id="659" r:id="rId40"/>
    <p:sldId id="648" r:id="rId41"/>
    <p:sldId id="660" r:id="rId42"/>
    <p:sldId id="661" r:id="rId43"/>
    <p:sldId id="662" r:id="rId44"/>
    <p:sldId id="663" r:id="rId45"/>
    <p:sldId id="664" r:id="rId46"/>
    <p:sldId id="665" r:id="rId47"/>
    <p:sldId id="666" r:id="rId48"/>
    <p:sldId id="667" r:id="rId49"/>
    <p:sldId id="668" r:id="rId5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2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4" clrIdx="0">
    <p:extLst>
      <p:ext uri="{19B8F6BF-5375-455C-9EA6-DF929625EA0E}">
        <p15:presenceInfo xmlns:p15="http://schemas.microsoft.com/office/powerpoint/2012/main" userId="8cf7e19889d069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2642"/>
    <a:srgbClr val="B01F3C"/>
    <a:srgbClr val="B52E49"/>
    <a:srgbClr val="A50021"/>
    <a:srgbClr val="C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3" autoAdjust="0"/>
    <p:restoredTop sz="86410" autoAdjust="0"/>
  </p:normalViewPr>
  <p:slideViewPr>
    <p:cSldViewPr snapToGrid="0">
      <p:cViewPr varScale="1">
        <p:scale>
          <a:sx n="71" d="100"/>
          <a:sy n="71" d="100"/>
        </p:scale>
        <p:origin x="235" y="72"/>
      </p:cViewPr>
      <p:guideLst>
        <p:guide orient="horz" pos="2160"/>
        <p:guide pos="3827"/>
      </p:guideLst>
    </p:cSldViewPr>
  </p:slideViewPr>
  <p:outlineViewPr>
    <p:cViewPr>
      <p:scale>
        <a:sx n="33" d="100"/>
        <a:sy n="33" d="100"/>
      </p:scale>
      <p:origin x="0" y="-20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D788-E04E-4FBE-B8FD-51984C8BA062}" type="datetimeFigureOut">
              <a:rPr lang="zh-CN" altLang="en-US" smtClean="0"/>
              <a:t>2023/5/18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CA18CD-4187-46ED-B31C-1198E8B7D6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51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657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327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374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5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337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371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889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CA18CD-4187-46ED-B31C-1198E8B7D61D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41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2200" y="557626"/>
            <a:ext cx="10515600" cy="693658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4825" y="1546499"/>
            <a:ext cx="10515600" cy="4758048"/>
          </a:xfrm>
        </p:spPr>
        <p:txBody>
          <a:bodyPr/>
          <a:lstStyle>
            <a:lvl1pPr>
              <a:lnSpc>
                <a:spcPct val="100000"/>
              </a:lnSpc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00000"/>
              </a:lnSpc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00000"/>
              </a:lnSpc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00000"/>
              </a:lnSpc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1010650" y="1411941"/>
            <a:ext cx="938604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4445" y="-3175"/>
            <a:ext cx="6901180" cy="12827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 userDrawn="1"/>
        </p:nvSpPr>
        <p:spPr>
          <a:xfrm>
            <a:off x="-4445" y="125095"/>
            <a:ext cx="6901815" cy="144145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 userDrawn="1"/>
        </p:nvSpPr>
        <p:spPr>
          <a:xfrm>
            <a:off x="-4445" y="269240"/>
            <a:ext cx="6901180" cy="144145"/>
          </a:xfrm>
          <a:prstGeom prst="rect">
            <a:avLst/>
          </a:prstGeom>
          <a:solidFill>
            <a:srgbClr val="A5002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" name="图片 50" descr="瑞翼教育（红灰版）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236710" y="41275"/>
            <a:ext cx="1787525" cy="403225"/>
          </a:xfrm>
          <a:prstGeom prst="rect">
            <a:avLst/>
          </a:prstGeom>
        </p:spPr>
      </p:pic>
      <p:grpSp>
        <p:nvGrpSpPr>
          <p:cNvPr id="37" name="组合 36"/>
          <p:cNvGrpSpPr/>
          <p:nvPr userDrawn="1"/>
        </p:nvGrpSpPr>
        <p:grpSpPr>
          <a:xfrm>
            <a:off x="11423015" y="-3175"/>
            <a:ext cx="797560" cy="422275"/>
            <a:chOff x="-7" y="-6"/>
            <a:chExt cx="1256" cy="665"/>
          </a:xfrm>
        </p:grpSpPr>
        <p:sp>
          <p:nvSpPr>
            <p:cNvPr id="10" name="矩形 9"/>
            <p:cNvSpPr/>
            <p:nvPr userDrawn="1"/>
          </p:nvSpPr>
          <p:spPr>
            <a:xfrm>
              <a:off x="-6" y="-6"/>
              <a:ext cx="1255" cy="20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-7" y="196"/>
              <a:ext cx="1247" cy="227"/>
            </a:xfrm>
            <a:prstGeom prst="rect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-6" y="423"/>
              <a:ext cx="1255" cy="236"/>
            </a:xfrm>
            <a:prstGeom prst="rect">
              <a:avLst/>
            </a:prstGeom>
            <a:solidFill>
              <a:srgbClr val="B226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红色SUGON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84085" y="-149225"/>
            <a:ext cx="1757680" cy="771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A_任意多边形 19"/>
          <p:cNvSpPr/>
          <p:nvPr>
            <p:custDataLst>
              <p:tags r:id="rId1"/>
            </p:custDataLst>
          </p:nvPr>
        </p:nvSpPr>
        <p:spPr>
          <a:xfrm>
            <a:off x="0" y="-117614"/>
            <a:ext cx="12192000" cy="3416893"/>
          </a:xfrm>
          <a:custGeom>
            <a:avLst/>
            <a:gdLst>
              <a:gd name="connsiteX0" fmla="*/ 0 w 11644590"/>
              <a:gd name="connsiteY0" fmla="*/ 0 h 3139633"/>
              <a:gd name="connsiteX1" fmla="*/ 11644590 w 11644590"/>
              <a:gd name="connsiteY1" fmla="*/ 0 h 3139633"/>
              <a:gd name="connsiteX2" fmla="*/ 3048000 w 11644590"/>
              <a:gd name="connsiteY2" fmla="*/ 3139633 h 3139633"/>
              <a:gd name="connsiteX3" fmla="*/ 0 w 11644590"/>
              <a:gd name="connsiteY3" fmla="*/ 1605195 h 3139633"/>
              <a:gd name="connsiteX4" fmla="*/ 0 w 11644590"/>
              <a:gd name="connsiteY4" fmla="*/ 0 h 3139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4590" h="3139633">
                <a:moveTo>
                  <a:pt x="0" y="0"/>
                </a:moveTo>
                <a:lnTo>
                  <a:pt x="11644590" y="0"/>
                </a:lnTo>
                <a:lnTo>
                  <a:pt x="3048000" y="3139633"/>
                </a:lnTo>
                <a:lnTo>
                  <a:pt x="0" y="16051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_任意多边形 23"/>
          <p:cNvSpPr/>
          <p:nvPr>
            <p:custDataLst>
              <p:tags r:id="rId2"/>
            </p:custDataLst>
          </p:nvPr>
        </p:nvSpPr>
        <p:spPr>
          <a:xfrm>
            <a:off x="-4445" y="-86360"/>
            <a:ext cx="12367260" cy="3251835"/>
          </a:xfrm>
          <a:custGeom>
            <a:avLst/>
            <a:gdLst>
              <a:gd name="connsiteX0" fmla="*/ 0 w 11757236"/>
              <a:gd name="connsiteY0" fmla="*/ 0 h 3251846"/>
              <a:gd name="connsiteX1" fmla="*/ 11757236 w 11757236"/>
              <a:gd name="connsiteY1" fmla="*/ 0 h 3251846"/>
              <a:gd name="connsiteX2" fmla="*/ 3191286 w 11757236"/>
              <a:gd name="connsiteY2" fmla="*/ 3251846 h 3251846"/>
              <a:gd name="connsiteX3" fmla="*/ 0 w 11757236"/>
              <a:gd name="connsiteY3" fmla="*/ 1581902 h 32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57236" h="3251846">
                <a:moveTo>
                  <a:pt x="0" y="0"/>
                </a:moveTo>
                <a:lnTo>
                  <a:pt x="11757236" y="0"/>
                </a:lnTo>
                <a:lnTo>
                  <a:pt x="3191286" y="3251846"/>
                </a:lnTo>
                <a:lnTo>
                  <a:pt x="0" y="15819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PA_任意多边形 24"/>
          <p:cNvSpPr/>
          <p:nvPr>
            <p:custDataLst>
              <p:tags r:id="rId3"/>
            </p:custDataLst>
          </p:nvPr>
        </p:nvSpPr>
        <p:spPr>
          <a:xfrm>
            <a:off x="1270" y="-86360"/>
            <a:ext cx="12179935" cy="3182620"/>
          </a:xfrm>
          <a:custGeom>
            <a:avLst/>
            <a:gdLst>
              <a:gd name="connsiteX0" fmla="*/ 0 w 11575120"/>
              <a:gd name="connsiteY0" fmla="*/ 0 h 3182710"/>
              <a:gd name="connsiteX1" fmla="*/ 11575120 w 11575120"/>
              <a:gd name="connsiteY1" fmla="*/ 0 h 3182710"/>
              <a:gd name="connsiteX2" fmla="*/ 3191286 w 11575120"/>
              <a:gd name="connsiteY2" fmla="*/ 3182710 h 3182710"/>
              <a:gd name="connsiteX3" fmla="*/ 0 w 11575120"/>
              <a:gd name="connsiteY3" fmla="*/ 1512766 h 3182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75120" h="3182710">
                <a:moveTo>
                  <a:pt x="0" y="0"/>
                </a:moveTo>
                <a:lnTo>
                  <a:pt x="11575120" y="0"/>
                </a:lnTo>
                <a:lnTo>
                  <a:pt x="3191286" y="3182710"/>
                </a:lnTo>
                <a:lnTo>
                  <a:pt x="0" y="151276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任意多边形 25"/>
          <p:cNvSpPr/>
          <p:nvPr>
            <p:custDataLst>
              <p:tags r:id="rId4"/>
            </p:custDataLst>
          </p:nvPr>
        </p:nvSpPr>
        <p:spPr>
          <a:xfrm>
            <a:off x="1905" y="-86360"/>
            <a:ext cx="11691620" cy="2997835"/>
          </a:xfrm>
          <a:custGeom>
            <a:avLst/>
            <a:gdLst>
              <a:gd name="connsiteX0" fmla="*/ 0 w 11087557"/>
              <a:gd name="connsiteY0" fmla="*/ 0 h 2997619"/>
              <a:gd name="connsiteX1" fmla="*/ 11087557 w 11087557"/>
              <a:gd name="connsiteY1" fmla="*/ 0 h 2997619"/>
              <a:gd name="connsiteX2" fmla="*/ 3191286 w 11087557"/>
              <a:gd name="connsiteY2" fmla="*/ 2997619 h 2997619"/>
              <a:gd name="connsiteX3" fmla="*/ 0 w 11087557"/>
              <a:gd name="connsiteY3" fmla="*/ 1327675 h 299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7557" h="2997619">
                <a:moveTo>
                  <a:pt x="0" y="0"/>
                </a:moveTo>
                <a:lnTo>
                  <a:pt x="11087557" y="0"/>
                </a:lnTo>
                <a:lnTo>
                  <a:pt x="3191286" y="2997619"/>
                </a:lnTo>
                <a:lnTo>
                  <a:pt x="0" y="1327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任意多边形 26"/>
          <p:cNvSpPr/>
          <p:nvPr>
            <p:custDataLst>
              <p:tags r:id="rId5"/>
            </p:custDataLst>
          </p:nvPr>
        </p:nvSpPr>
        <p:spPr>
          <a:xfrm>
            <a:off x="1905" y="-86360"/>
            <a:ext cx="11500485" cy="2924810"/>
          </a:xfrm>
          <a:custGeom>
            <a:avLst/>
            <a:gdLst>
              <a:gd name="connsiteX0" fmla="*/ 0 w 10896573"/>
              <a:gd name="connsiteY0" fmla="*/ 0 h 2925117"/>
              <a:gd name="connsiteX1" fmla="*/ 10896573 w 10896573"/>
              <a:gd name="connsiteY1" fmla="*/ 0 h 2925117"/>
              <a:gd name="connsiteX2" fmla="*/ 3191286 w 10896573"/>
              <a:gd name="connsiteY2" fmla="*/ 2925117 h 2925117"/>
              <a:gd name="connsiteX3" fmla="*/ 0 w 10896573"/>
              <a:gd name="connsiteY3" fmla="*/ 1255173 h 292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573" h="2925117">
                <a:moveTo>
                  <a:pt x="0" y="0"/>
                </a:moveTo>
                <a:lnTo>
                  <a:pt x="10896573" y="0"/>
                </a:lnTo>
                <a:lnTo>
                  <a:pt x="3191286" y="2925117"/>
                </a:lnTo>
                <a:lnTo>
                  <a:pt x="0" y="1255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任意多边形 27"/>
          <p:cNvSpPr/>
          <p:nvPr>
            <p:custDataLst>
              <p:tags r:id="rId6"/>
            </p:custDataLst>
          </p:nvPr>
        </p:nvSpPr>
        <p:spPr>
          <a:xfrm>
            <a:off x="1905" y="-117475"/>
            <a:ext cx="11012805" cy="2740025"/>
          </a:xfrm>
          <a:custGeom>
            <a:avLst/>
            <a:gdLst>
              <a:gd name="connsiteX0" fmla="*/ 0 w 10409010"/>
              <a:gd name="connsiteY0" fmla="*/ 0 h 2740026"/>
              <a:gd name="connsiteX1" fmla="*/ 10409010 w 10409010"/>
              <a:gd name="connsiteY1" fmla="*/ 0 h 2740026"/>
              <a:gd name="connsiteX2" fmla="*/ 3191286 w 10409010"/>
              <a:gd name="connsiteY2" fmla="*/ 2740026 h 2740026"/>
              <a:gd name="connsiteX3" fmla="*/ 0 w 10409010"/>
              <a:gd name="connsiteY3" fmla="*/ 1070082 h 274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09010" h="2740026">
                <a:moveTo>
                  <a:pt x="0" y="0"/>
                </a:moveTo>
                <a:lnTo>
                  <a:pt x="10409010" y="0"/>
                </a:lnTo>
                <a:lnTo>
                  <a:pt x="3191286" y="2740026"/>
                </a:lnTo>
                <a:lnTo>
                  <a:pt x="0" y="10700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任意多边形 29"/>
          <p:cNvSpPr/>
          <p:nvPr>
            <p:custDataLst>
              <p:tags r:id="rId7"/>
            </p:custDataLst>
          </p:nvPr>
        </p:nvSpPr>
        <p:spPr>
          <a:xfrm>
            <a:off x="1270" y="-117475"/>
            <a:ext cx="10802620" cy="2660015"/>
          </a:xfrm>
          <a:custGeom>
            <a:avLst/>
            <a:gdLst>
              <a:gd name="connsiteX0" fmla="*/ 0 w 10198012"/>
              <a:gd name="connsiteY0" fmla="*/ 0 h 2659926"/>
              <a:gd name="connsiteX1" fmla="*/ 10198012 w 10198012"/>
              <a:gd name="connsiteY1" fmla="*/ 0 h 2659926"/>
              <a:gd name="connsiteX2" fmla="*/ 3191286 w 10198012"/>
              <a:gd name="connsiteY2" fmla="*/ 2659926 h 2659926"/>
              <a:gd name="connsiteX3" fmla="*/ 0 w 10198012"/>
              <a:gd name="connsiteY3" fmla="*/ 989982 h 2659926"/>
              <a:gd name="connsiteX4" fmla="*/ 0 w 10198012"/>
              <a:gd name="connsiteY4" fmla="*/ 0 h 2659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8012" h="2659926">
                <a:moveTo>
                  <a:pt x="0" y="0"/>
                </a:moveTo>
                <a:lnTo>
                  <a:pt x="10198012" y="0"/>
                </a:lnTo>
                <a:lnTo>
                  <a:pt x="3191286" y="2659926"/>
                </a:lnTo>
                <a:lnTo>
                  <a:pt x="0" y="989982"/>
                </a:lnTo>
                <a:lnTo>
                  <a:pt x="0" y="0"/>
                </a:lnTo>
                <a:close/>
              </a:path>
            </a:pathLst>
          </a:custGeom>
          <a:solidFill>
            <a:srgbClr val="B2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反白瑞翼教育LOGO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5435" y="513080"/>
            <a:ext cx="2254250" cy="508635"/>
          </a:xfrm>
          <a:prstGeom prst="rect">
            <a:avLst/>
          </a:prstGeom>
        </p:spPr>
      </p:pic>
      <p:pic>
        <p:nvPicPr>
          <p:cNvPr id="2" name="图片 1" descr="SUGON图标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1635" y="257175"/>
            <a:ext cx="2324735" cy="1020445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5123146" y="3086839"/>
            <a:ext cx="5812190" cy="2357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大数据应用开发语言</a:t>
            </a:r>
            <a:endParaRPr lang="en-US" altLang="zh-CN" sz="4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第八章</a:t>
            </a:r>
            <a:endParaRPr lang="en-US" altLang="zh-CN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file I/O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with open("names.txt", "r") as file: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   lines =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file.readlines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for line in lines: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   print("hello,", line) 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58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with open("names.txt", "r") as file: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   lines =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file.readlines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for line in lines: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   print(“hello,”, 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line,end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“”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 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89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readlines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()) </a:t>
            </a:r>
          </a:p>
          <a:p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 这段代码中我们读取了每行，又循环了每一行，做了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遍同样的事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893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在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python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中只需要直接这样写他就可以读取每一行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,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但是如果我们希望按照顺序输出这些名字，而不是根据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的顺序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71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 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这里可以省略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，因为是默认的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names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2199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 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这里可以省略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，因为是默认的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names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reverse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90338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solidFill>
                  <a:srgbClr val="6A9955"/>
                </a:solidFill>
                <a:latin typeface="Consolas" panose="020B0609020204030204" pitchFamily="49" charset="0"/>
              </a:rPr>
              <a:t>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写入一段话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text = "Python is a powerful programming language. It's widely used for web development, scientific computing, data analysis, artificial intelligence, and more.\n"</a:t>
            </a:r>
          </a:p>
          <a:p>
            <a:endParaRPr lang="en-US" altLang="zh-CN" sz="11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with open('example.txt', 'w') as f: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f.write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(text)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读取每一段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with open('example.txt', 'r') as f: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lines = 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f.readlines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endParaRPr lang="en-US" altLang="zh-CN" sz="11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数一下一共多少个单词</a:t>
            </a:r>
          </a:p>
          <a:p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0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line in lines: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words = 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line.split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(words)</a:t>
            </a:r>
          </a:p>
          <a:p>
            <a:endParaRPr lang="en-US" altLang="zh-CN" sz="11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f'There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are {</a:t>
            </a:r>
            <a:r>
              <a:rPr lang="en-US" altLang="zh-CN" sz="11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r>
              <a:rPr lang="en-US" altLang="zh-CN" sz="11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words in the text.')</a:t>
            </a:r>
          </a:p>
          <a:p>
            <a:endParaRPr lang="en-US" altLang="zh-CN" sz="11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789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solidFill>
                  <a:srgbClr val="6A9955"/>
                </a:solidFill>
                <a:latin typeface="Consolas" panose="020B0609020204030204" pitchFamily="49" charset="0"/>
              </a:rPr>
              <a:t>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那我们如果想要保存更多的信息怎么办？比如学生们的学院</a:t>
            </a:r>
            <a:endParaRPr lang="en-US" altLang="zh-CN" sz="1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1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hermione</a:t>
            </a:r>
            <a:endParaRPr lang="en-US" altLang="zh-CN" sz="1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Gryffindor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harry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Gryffindor</a:t>
            </a:r>
          </a:p>
          <a:p>
            <a:r>
              <a:rPr lang="en-US" altLang="zh-CN" sz="1800" dirty="0" err="1">
                <a:solidFill>
                  <a:schemeClr val="tx1"/>
                </a:solidFill>
                <a:latin typeface="Consolas" panose="020B0609020204030204" pitchFamily="49" charset="0"/>
              </a:rPr>
              <a:t>ron</a:t>
            </a:r>
            <a:endParaRPr lang="en-US" altLang="zh-CN" sz="1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Gryffindor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Draco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Slytherin</a:t>
            </a:r>
          </a:p>
          <a:p>
            <a:endParaRPr lang="en-US" altLang="zh-CN" sz="1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zh-CN" altLang="en-US" sz="1800" dirty="0">
                <a:solidFill>
                  <a:schemeClr val="tx1"/>
                </a:solidFill>
                <a:latin typeface="Consolas" panose="020B0609020204030204" pitchFamily="49" charset="0"/>
              </a:rPr>
              <a:t>我们可以使用</a:t>
            </a:r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csv</a:t>
            </a:r>
            <a:r>
              <a:rPr lang="zh-CN" altLang="en-US" sz="1800" dirty="0">
                <a:solidFill>
                  <a:schemeClr val="tx1"/>
                </a:solidFill>
                <a:latin typeface="Consolas" panose="020B0609020204030204" pitchFamily="49" charset="0"/>
              </a:rPr>
              <a:t>文件，</a:t>
            </a:r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code students.csv</a:t>
            </a:r>
          </a:p>
          <a:p>
            <a:r>
              <a:rPr lang="en-US" altLang="zh-CN" sz="1800" dirty="0">
                <a:solidFill>
                  <a:schemeClr val="tx1"/>
                </a:solidFill>
                <a:latin typeface="Consolas" panose="020B0609020204030204" pitchFamily="49" charset="0"/>
              </a:rPr>
              <a:t>comma-separate value</a:t>
            </a:r>
          </a:p>
        </p:txBody>
      </p:sp>
    </p:spTree>
    <p:extLst>
      <p:ext uri="{BB962C8B-B14F-4D97-AF65-F5344CB8AC3E}">
        <p14:creationId xmlns:p14="http://schemas.microsoft.com/office/powerpoint/2010/main" val="1212807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solidFill>
                  <a:srgbClr val="6A9955"/>
                </a:solidFill>
                <a:latin typeface="Consolas" panose="020B0609020204030204" pitchFamily="49" charset="0"/>
              </a:rPr>
              <a:t>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line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row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line.rstrip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().split(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返回一个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row[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row[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32217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line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row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line.rstrip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().split(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返回一个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row[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row[</a:t>
            </a:r>
            <a:r>
              <a:rPr lang="en-US" altLang="zh-CN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65081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name = input(“what is your name?”)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print(</a:t>
            </a:r>
            <a:r>
              <a:rPr lang="en-US" altLang="zh-CN" b="1" dirty="0" err="1">
                <a:solidFill>
                  <a:schemeClr val="tx1"/>
                </a:solidFill>
              </a:rPr>
              <a:t>f”hello</a:t>
            </a:r>
            <a:r>
              <a:rPr lang="en-US" altLang="zh-CN" b="1" dirty="0">
                <a:solidFill>
                  <a:schemeClr val="tx1"/>
                </a:solidFill>
              </a:rPr>
              <a:t>, {name}”)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99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这样的代码看起来让人迷糊，因为一个变量中有两个部分，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你需要很清楚内部的情况</a:t>
            </a:r>
            <a:endParaRPr lang="en-US" altLang="zh-CN" b="0" dirty="0">
              <a:solidFill>
                <a:srgbClr val="C586C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line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name, house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line.rstrip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().split(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返回一个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name]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54937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这样的代码看起来让人迷糊，因为一个变量中有两个部分，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你需要很清楚内部的情况</a:t>
            </a:r>
            <a:endParaRPr lang="en-US" altLang="zh-CN" b="0" dirty="0">
              <a:solidFill>
                <a:srgbClr val="C586C0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line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name, house = 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line.rstrip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().split(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返回一个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name]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26056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如果在输出的时候我们希望可以排序那么如下</a:t>
            </a:r>
            <a:endParaRPr lang="en-US" altLang="zh-CN" sz="2800" b="0" dirty="0">
              <a:solidFill>
                <a:srgbClr val="6A9955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dirty="0">
                <a:solidFill>
                  <a:srgbClr val="6A9955"/>
                </a:solidFill>
                <a:latin typeface="Consolas" panose="020B0609020204030204" pitchFamily="49" charset="0"/>
              </a:rPr>
              <a:t>students[]</a:t>
            </a:r>
            <a:endParaRPr lang="zh-CN" altLang="en-US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students.append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(students):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9998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>
                <a:solidFill>
                  <a:srgbClr val="6A9955"/>
                </a:solidFill>
                <a:latin typeface="Consolas" panose="020B0609020204030204" pitchFamily="49" charset="0"/>
              </a:rPr>
              <a:t>此时只是运气好。</a:t>
            </a:r>
            <a:endParaRPr lang="en-US" altLang="zh-CN" sz="2800" dirty="0">
              <a:solidFill>
                <a:srgbClr val="6A9955"/>
              </a:solidFill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{}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endParaRPr lang="en-US" altLang="zh-CN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"house"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 =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endParaRPr lang="en-US" altLang="zh-CN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350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house"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19271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但是上面的代码仍然没有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zh-CN" altLang="en-US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，并且不能</a:t>
            </a:r>
            <a:r>
              <a:rPr lang="en-US" altLang="zh-CN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zh-CN" altLang="en-US" sz="20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字典</a:t>
            </a:r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house"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根据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去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sort</a:t>
            </a:r>
            <a:endParaRPr lang="en-US" altLang="zh-CN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0352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b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python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允许你在一个函数的参数中放入一个函数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同样可以按照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去排序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sort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会自己调用</a:t>
            </a:r>
            <a:r>
              <a:rPr lang="en-US" altLang="zh-CN" sz="20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所以括号不用写，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这里是对是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这个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list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中的每一个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dictionary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调用该函数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36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49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house"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reverse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根据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去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sort</a:t>
            </a:r>
            <a:endParaRPr lang="en-US" altLang="zh-CN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5800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house"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“house"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get_house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reverse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 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根据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去</a:t>
            </a:r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sort</a:t>
            </a:r>
            <a:endParaRPr lang="en-US" altLang="zh-CN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2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0909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匿名函数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再写的紧凑一些，或者说利用匿名函数</a:t>
            </a:r>
            <a:endParaRPr lang="zh-CN" altLang="en-US" sz="16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house"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house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lambda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]): </a:t>
            </a:r>
          </a:p>
          <a:p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'house'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454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names = []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for _ in range(3):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	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name = input("what's your name?")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	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names.append</a:t>
            </a:r>
            <a:r>
              <a:rPr lang="en-US" altLang="zh-CN" dirty="0">
                <a:solidFill>
                  <a:srgbClr val="6A9955"/>
                </a:solidFill>
                <a:latin typeface="Consolas" panose="020B0609020204030204" pitchFamily="49" charset="0"/>
              </a:rPr>
              <a:t>(name)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53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创建一个文件，输入我写的内容。每一句换行。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练习题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1: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编写一个函数，接受一个文件路径作为参数，读取文件的内容并打印出来。</a:t>
            </a:r>
          </a:p>
          <a:p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练习题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2: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编写一个函数，接受一个文件路径作为参数，统计文件中的行数并返回结果。</a:t>
            </a:r>
          </a:p>
          <a:p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练习题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3: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编写一个函数，接受一个文件路径作为参数，将文件中的每一行按照逆序的方式写入到新的文本文件中。</a:t>
            </a:r>
          </a:p>
          <a:p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练习题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4: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编写一个函数，接受一个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文件路径和一个字典作为参数，将字典中的数据按照键值对的形式写入到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文件中。</a:t>
            </a:r>
          </a:p>
          <a:p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练习题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5: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编写一个函数，接受一个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文件路径作为参数，读取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文件的内容，并计算每一列的平均值并返回结果。</a:t>
            </a:r>
          </a:p>
          <a:p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练习题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6:</a:t>
            </a: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编写一个函数，接受一个文件夹路径作为参数，遍历文件夹中的所有文本文件，将每个文件的内容合并到一个新的文本文件中。</a:t>
            </a:r>
          </a:p>
          <a:p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请根据需要逐步解决这些练习题，从简单到难，并鼓励学生尝试并理解每个练习的解决方案。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3449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Sweat is the lubricant of success.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What makes life dreary is the want of motive.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You think you can, you can.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You’re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uinique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nothing can replace you.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You cannot improve your past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，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but you can improve your future.</a:t>
            </a:r>
            <a:endParaRPr lang="zh-CN" altLang="en-US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Once time is wasted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， 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life is wasted.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The man who has made up his mind to win will never say "impossible ".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0199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read_file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'r'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使用示例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read_file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'example.txt'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434201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count_lines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with open(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'r') as file: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lines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file.readlines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line_count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(lines)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return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line_count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使用示例</a:t>
            </a:r>
          </a:p>
          <a:p>
            <a:pPr marL="0" indent="0">
              <a:buNone/>
            </a:pP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line_count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count_lines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('example.txt')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f"Total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lines: {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line_count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4194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def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reverse_lines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'r'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readlines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'reversed.txt'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'w'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new_file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[::-</a:t>
            </a:r>
            <a:r>
              <a:rPr lang="en-US" altLang="zh-CN" sz="2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]:</a:t>
            </a:r>
          </a:p>
          <a:p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altLang="zh-CN" sz="2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new_file</a:t>
            </a:r>
            <a:r>
              <a:rPr lang="en-US" altLang="zh-CN" sz="28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write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使用示例</a:t>
            </a: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reverse_lines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'example.txt'</a:t>
            </a:r>
            <a: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8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en-US" altLang="zh-CN" sz="28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44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1178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write_to_csv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data_dict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with open(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'w') as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csv_file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csv_file.write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(','.join(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data_dict.keys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 + '\n')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csv_file.write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(','.join(str(value) for value in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data_dict.values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()) + '\n')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使用示例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 = {'Name': 'John', 'Age': 25, 'City': 'New York'}</a:t>
            </a:r>
          </a:p>
          <a:p>
            <a:pPr marL="0" indent="0">
              <a:buNone/>
            </a:pP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write_to_csv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('data.csv', data)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9008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calculate_column_averages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with open(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'r') as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csv_file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lines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csv_file.readlines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header = lines[0].strip().split(',')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data_rows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lines[1:]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column_sums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[0] *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(header)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row_count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data_rows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for row in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data_rows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values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row.strip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().split(',')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for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value in enumerate(values):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column_sums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] += float(value)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column_averages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[sum /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row_count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for sum in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column_sums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return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column_averages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使用示例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averages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calculate_column_averages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('data.csv')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f"Column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averages: {averages}")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2677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merge_text_files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folder_path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merged_content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''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for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file_name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in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os.listdir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folder_path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os.path.join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folder_path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file_name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if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os.path.isfile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 and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file_path.endswith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('.txt'):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with open(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'r') as file: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    content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file.read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merged_content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+= content + '\n'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with open('merged.txt', 'w') as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merged_file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merged_file.write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merged_content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使用示例</a:t>
            </a:r>
          </a:p>
          <a:p>
            <a:pPr marL="0" indent="0">
              <a:buNone/>
            </a:pP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merge_text_files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folder_path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')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7405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7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count_words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with open(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'r') as file: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content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file.read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words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content.split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  # 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按空格分割内容为单词列表</a:t>
            </a:r>
          </a:p>
          <a:p>
            <a:pPr marL="0" indent="0">
              <a:buNone/>
            </a:pP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len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(words)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return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使用示例</a:t>
            </a:r>
          </a:p>
          <a:p>
            <a:pPr marL="0" indent="0">
              <a:buNone/>
            </a:pP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count_words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('example.txt')</a:t>
            </a:r>
          </a:p>
          <a:p>
            <a:pPr marL="0" indent="0">
              <a:buNone/>
            </a:pP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f"Total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words: {</a:t>
            </a:r>
            <a:r>
              <a:rPr lang="en-US" altLang="zh-CN" sz="2800" b="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word_count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}")</a:t>
            </a:r>
          </a:p>
          <a:p>
            <a:pPr marL="0" indent="0">
              <a:buNone/>
            </a:pP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8874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8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def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count_word_frequency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word_frequency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{}  # 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用于存储单词及其出现频率的字典</a:t>
            </a:r>
          </a:p>
          <a:p>
            <a:pPr marL="0" indent="0">
              <a:buNone/>
            </a:pP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with open(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file_path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'r') as file: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content =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file.read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words =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content.split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  # 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按空格分割内容为单词列表</a:t>
            </a:r>
          </a:p>
          <a:p>
            <a:pPr marL="0" indent="0">
              <a:buNone/>
            </a:pP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word in words: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       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word_frequency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[word] =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word_frequency.get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(word, 0) + 1  # 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统计单词频率</a:t>
            </a:r>
          </a:p>
          <a:p>
            <a:pPr marL="0" indent="0">
              <a:buNone/>
            </a:pP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sorted_words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sorted(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word_frequency.items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(), key=lambda x: x[1], reverse=True)  # 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按频率降序排序</a:t>
            </a:r>
          </a:p>
          <a:p>
            <a:pPr marL="0" indent="0">
              <a:buNone/>
            </a:pP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return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sorted_words</a:t>
            </a:r>
            <a:endParaRPr lang="en-US" altLang="zh-CN" sz="280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sz="280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使用示例</a:t>
            </a:r>
          </a:p>
          <a:p>
            <a:pPr marL="0" indent="0">
              <a:buNone/>
            </a:pP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word_frequency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count_word_frequency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('example.txt')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for word, frequency in </a:t>
            </a:r>
            <a:r>
              <a:rPr lang="en-US" altLang="zh-CN" sz="2800" dirty="0" err="1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word_frequency</a:t>
            </a: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CN" sz="280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   print(f"{word}: {frequency}")</a:t>
            </a:r>
          </a:p>
          <a:p>
            <a:pPr marL="0" indent="0">
              <a:buNone/>
            </a:pPr>
            <a:endParaRPr lang="en-US" altLang="zh-CN" sz="280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034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names = []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for _ in range(3):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	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names.append</a:t>
            </a:r>
            <a:r>
              <a:rPr lang="en-US" altLang="zh-CN" dirty="0">
                <a:solidFill>
                  <a:srgbClr val="6A9955"/>
                </a:solidFill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input("what's your name?")</a:t>
            </a:r>
            <a:r>
              <a:rPr lang="en-US" altLang="zh-CN" dirty="0">
                <a:solidFill>
                  <a:srgbClr val="6A9955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for name in sorted(names):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</a:rPr>
              <a:t>	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print(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f"hello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, {name}")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4360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我们改一下数据的内容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>
                <a:solidFill>
                  <a:schemeClr val="tx1"/>
                </a:solidFill>
                <a:latin typeface="Consolas" panose="020B0609020204030204" pitchFamily="49" charset="0"/>
              </a:rPr>
              <a:t>Harry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 Number Four, privet drive</a:t>
            </a:r>
          </a:p>
          <a:p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Ron, The Burrow</a:t>
            </a:r>
          </a:p>
          <a:p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Draco, Malfoy Manor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4470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home"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lambda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]): 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from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'home'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4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9565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line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rstrip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split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","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{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name"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home"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lambda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]): 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from 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'home'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4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4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7173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可以换一种分隔符</a:t>
            </a:r>
            <a:endParaRPr lang="en-US" altLang="zh-CN" sz="2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Harry| Number Four, privet drive</a:t>
            </a:r>
          </a:p>
          <a:p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Ron| The Burrow</a:t>
            </a:r>
          </a:p>
          <a:p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Draco| Malfoy Manor</a:t>
            </a:r>
          </a:p>
          <a:p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Harry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“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Number Four, privet drive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”</a:t>
            </a:r>
            <a:endParaRPr lang="en-US" altLang="zh-CN" sz="2800" dirty="0">
              <a:solidFill>
                <a:schemeClr val="tx1"/>
              </a:solidFill>
              <a:latin typeface="Consolas" panose="020B0609020204030204" pitchFamily="49" charset="0"/>
            </a:endParaRPr>
          </a:p>
          <a:p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Ron</a:t>
            </a:r>
            <a:r>
              <a:rPr lang="zh-CN" altLang="en-US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，</a:t>
            </a:r>
            <a:r>
              <a:rPr lang="en-US" altLang="zh-CN" sz="2800" b="0" dirty="0"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The Burrow</a:t>
            </a:r>
          </a:p>
          <a:p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Draco</a:t>
            </a:r>
            <a:r>
              <a:rPr lang="zh-CN" altLang="en-US" sz="2800" dirty="0">
                <a:solidFill>
                  <a:schemeClr val="tx1"/>
                </a:solidFill>
                <a:latin typeface="Consolas" panose="020B0609020204030204" pitchFamily="49" charset="0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Consolas" panose="020B0609020204030204" pitchFamily="49" charset="0"/>
              </a:rPr>
              <a:t> Malfoy Manor</a:t>
            </a:r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8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096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],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]})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lambda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]): 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36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5293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lambda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]): 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from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36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1054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如果在数据文件上增加每一列的名字，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，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zh-CN" altLang="en-US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，这样的好处是即使调换了位置，也能读取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DictReader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reader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],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]})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sorted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lambda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]): 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'name'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is in 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student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'home'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US" altLang="zh-CN" sz="36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5633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 </a:t>
            </a:r>
            <a:r>
              <a:rPr lang="en-US" altLang="zh-CN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现在开始写</a:t>
            </a:r>
            <a:r>
              <a:rPr lang="en-US" altLang="zh-CN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csv</a:t>
            </a:r>
            <a:endParaRPr lang="en-US" altLang="zh-CN" sz="12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"where is your home?"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writer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writer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 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 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这个参数就是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writer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writerow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([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写入内容，这里我的结果会自动回车？要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check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36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7313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csv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endParaRPr lang="en-US" altLang="zh-CN" sz="24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"where is your home?"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"students.csv"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4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writer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csv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DictWriter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fieldnames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"home"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])  </a:t>
            </a:r>
          </a:p>
          <a:p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4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writer</a:t>
            </a:r>
            <a:r>
              <a:rPr lang="en-US" altLang="zh-CN" sz="24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4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writerow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({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4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"home"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zh-CN" sz="24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home</a:t>
            </a:r>
            <a:r>
              <a:rPr lang="en-US" altLang="zh-CN" sz="24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}) </a:t>
            </a:r>
          </a:p>
          <a:p>
            <a:endParaRPr lang="en-US" altLang="zh-CN" sz="60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851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其他文件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from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PIL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import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pillow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[]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argv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:]: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US" altLang="zh-CN" sz="20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images</a:t>
            </a:r>
            <a:r>
              <a:rPr lang="en-US" altLang="zh-CN" sz="20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altLang="zh-CN" sz="20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].save(</a:t>
            </a: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sz="20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"costumes.gif"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save_all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0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append_images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=[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images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]],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duration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100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sz="20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loop</a:t>
            </a:r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altLang="zh-CN" sz="20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endParaRPr lang="en-US" altLang="zh-CN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sz="20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save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会帮助我们打开关闭，保存所有的文件，增加的是第二张，持续</a:t>
            </a:r>
            <a:r>
              <a:rPr lang="en-US" altLang="zh-CN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100</a:t>
            </a:r>
            <a:r>
              <a:rPr lang="zh-CN" altLang="en-US" sz="20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，永远循环</a:t>
            </a:r>
            <a:endParaRPr lang="zh-CN" altLang="en-US" sz="200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sz="3600" b="0" dirty="0"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44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I/O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name = input("what's your name?")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 = open("names.txt", "w") 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打开一个文件并且打算去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write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file.write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(name) # write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方法是来自于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下的，打开一个文件，则可以使用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write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file.close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() </a:t>
            </a:r>
            <a:endParaRPr lang="en-US" altLang="zh-CN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执行后，我们可以使用</a:t>
            </a:r>
            <a:r>
              <a:rPr lang="en-US" altLang="zh-CN" b="1" dirty="0">
                <a:solidFill>
                  <a:schemeClr val="tx1"/>
                </a:solidFill>
              </a:rPr>
              <a:t>code names.txt</a:t>
            </a:r>
            <a:r>
              <a:rPr lang="zh-CN" altLang="en-US" b="1" dirty="0">
                <a:solidFill>
                  <a:schemeClr val="tx1"/>
                </a:solidFill>
              </a:rPr>
              <a:t>查看</a:t>
            </a:r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77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I/O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反复执行后，我们查看</a:t>
            </a:r>
            <a:endParaRPr lang="en-US" altLang="zh-CN" b="1" dirty="0">
              <a:solidFill>
                <a:schemeClr val="tx1"/>
              </a:solidFill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重复调用这个程序，每次输入一个名字，最后只存在最后一个名字。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"w"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不仅创建还会</a:t>
            </a:r>
            <a:r>
              <a:rPr lang="en-US" altLang="zh-CN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recreat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解决方式是讲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'w'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改成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'a'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，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不断地在底部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append</a:t>
            </a:r>
            <a:r>
              <a:rPr lang="zh-CN" alt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内容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我们首先 </a:t>
            </a:r>
            <a:r>
              <a:rPr lang="en-US" altLang="zh-CN" b="1" dirty="0">
                <a:solidFill>
                  <a:schemeClr val="tx1"/>
                </a:solidFill>
              </a:rPr>
              <a:t>rm names.txt</a:t>
            </a:r>
          </a:p>
        </p:txBody>
      </p:sp>
    </p:spTree>
    <p:extLst>
      <p:ext uri="{BB962C8B-B14F-4D97-AF65-F5344CB8AC3E}">
        <p14:creationId xmlns:p14="http://schemas.microsoft.com/office/powerpoint/2010/main" val="1508883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I/O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file=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.write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dirty="0">
                <a:solidFill>
                  <a:srgbClr val="CE9178"/>
                </a:solidFill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.close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en-US" altLang="zh-C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再次重复执行看一下结果</a:t>
            </a:r>
            <a:endParaRPr lang="en-US" altLang="zh-CN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解决这个问题最好手动，先删除我们的文件。</a:t>
            </a:r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200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I/O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file=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.write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f"{name}\n"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.close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我们可能会忘记关闭文件，这样的话某些时刻会导致一些问题。</a:t>
            </a:r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79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0" dirty="0">
                <a:solidFill>
                  <a:srgbClr val="6A9955"/>
                </a:solidFill>
                <a:latin typeface="Consolas" panose="020B0609020204030204" pitchFamily="49" charset="0"/>
              </a:rPr>
              <a:t>with </a:t>
            </a:r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D4D4D4"/>
                </a:solidFill>
                <a:latin typeface="Consolas" panose="020B0609020204030204" pitchFamily="49" charset="0"/>
              </a:rPr>
              <a:t>某些时刻自动的打开和关闭某些文件</a:t>
            </a:r>
            <a:endParaRPr lang="en-US" altLang="zh-CN" b="1" dirty="0">
              <a:solidFill>
                <a:srgbClr val="D4D4D4"/>
              </a:solidFill>
              <a:latin typeface="Consolas" panose="020B0609020204030204" pitchFamily="49" charset="0"/>
            </a:endParaRPr>
          </a:p>
          <a:p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 = 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"what is your name?"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b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</a:b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with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en-US" altLang="zh-CN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open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"names.txt"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US" altLang="zh-CN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as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altLang="zh-CN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zh-CN" alt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altLang="zh-CN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file</a:t>
            </a:r>
            <a:r>
              <a:rPr lang="en-US" altLang="zh-CN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.write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US" altLang="zh-CN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US" altLang="zh-CN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\n</a:t>
            </a:r>
            <a:r>
              <a:rPr lang="en-US" altLang="zh-CN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zh-CN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)</a:t>
            </a:r>
            <a:endParaRPr lang="zh-CN" altLang="en-US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US" altLang="zh-CN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677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</TotalTime>
  <Words>3741</Words>
  <Application>Microsoft Office PowerPoint</Application>
  <PresentationFormat>宽屏</PresentationFormat>
  <Paragraphs>439</Paragraphs>
  <Slides>49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7" baseType="lpstr">
      <vt:lpstr>等线</vt:lpstr>
      <vt:lpstr>楷体</vt:lpstr>
      <vt:lpstr>宋体</vt:lpstr>
      <vt:lpstr>微软雅黑</vt:lpstr>
      <vt:lpstr>Arial</vt:lpstr>
      <vt:lpstr>Calibri</vt:lpstr>
      <vt:lpstr>Consolas</vt:lpstr>
      <vt:lpstr>2_自定义设计方案</vt:lpstr>
      <vt:lpstr>PowerPoint 演示文稿</vt:lpstr>
      <vt:lpstr>list</vt:lpstr>
      <vt:lpstr>list</vt:lpstr>
      <vt:lpstr>list</vt:lpstr>
      <vt:lpstr>I/O </vt:lpstr>
      <vt:lpstr>I/O </vt:lpstr>
      <vt:lpstr>I/O </vt:lpstr>
      <vt:lpstr>I/O </vt:lpstr>
      <vt:lpstr>with  </vt:lpstr>
      <vt:lpstr>with  </vt:lpstr>
      <vt:lpstr>with  </vt:lpstr>
      <vt:lpstr>with  </vt:lpstr>
      <vt:lpstr>with  </vt:lpstr>
      <vt:lpstr>with  </vt:lpstr>
      <vt:lpstr>with  </vt:lpstr>
      <vt:lpstr>练习</vt:lpstr>
      <vt:lpstr>练习</vt:lpstr>
      <vt:lpstr>练习</vt:lpstr>
      <vt:lpstr>csv</vt:lpstr>
      <vt:lpstr>csv</vt:lpstr>
      <vt:lpstr>csv</vt:lpstr>
      <vt:lpstr>csv</vt:lpstr>
      <vt:lpstr>csv</vt:lpstr>
      <vt:lpstr>csv</vt:lpstr>
      <vt:lpstr>csv</vt:lpstr>
      <vt:lpstr>csv</vt:lpstr>
      <vt:lpstr>csv</vt:lpstr>
      <vt:lpstr>csv</vt:lpstr>
      <vt:lpstr>匿名函数</vt:lpstr>
      <vt:lpstr>练习</vt:lpstr>
      <vt:lpstr>练习</vt:lpstr>
      <vt:lpstr>练习1</vt:lpstr>
      <vt:lpstr>练习2</vt:lpstr>
      <vt:lpstr>练习3</vt:lpstr>
      <vt:lpstr>练习4</vt:lpstr>
      <vt:lpstr>练习5</vt:lpstr>
      <vt:lpstr>练习6</vt:lpstr>
      <vt:lpstr>练习7</vt:lpstr>
      <vt:lpstr>练习8</vt:lpstr>
      <vt:lpstr>PowerPoint 演示文稿</vt:lpstr>
      <vt:lpstr>PowerPoint 演示文稿</vt:lpstr>
      <vt:lpstr>PowerPoint 演示文稿</vt:lpstr>
      <vt:lpstr>PowerPoint 演示文稿</vt:lpstr>
      <vt:lpstr>csv</vt:lpstr>
      <vt:lpstr>csv</vt:lpstr>
      <vt:lpstr>csv</vt:lpstr>
      <vt:lpstr>csv</vt:lpstr>
      <vt:lpstr>csv</vt:lpstr>
      <vt:lpstr>其他文件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 </cp:lastModifiedBy>
  <cp:revision>251</cp:revision>
  <dcterms:created xsi:type="dcterms:W3CDTF">2015-05-05T08:02:00Z</dcterms:created>
  <dcterms:modified xsi:type="dcterms:W3CDTF">2023-05-18T12:17:19Z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