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9" r:id="rId3"/>
    <p:sldId id="556" r:id="rId4"/>
    <p:sldId id="557" r:id="rId5"/>
    <p:sldId id="558" r:id="rId6"/>
    <p:sldId id="559" r:id="rId7"/>
    <p:sldId id="560" r:id="rId8"/>
    <p:sldId id="561" r:id="rId9"/>
    <p:sldId id="562" r:id="rId10"/>
    <p:sldId id="564" r:id="rId11"/>
    <p:sldId id="565" r:id="rId12"/>
    <p:sldId id="566" r:id="rId13"/>
    <p:sldId id="567" r:id="rId14"/>
    <p:sldId id="568" r:id="rId15"/>
    <p:sldId id="569" r:id="rId16"/>
    <p:sldId id="570" r:id="rId17"/>
    <p:sldId id="571" r:id="rId18"/>
    <p:sldId id="573" r:id="rId19"/>
    <p:sldId id="574" r:id="rId20"/>
    <p:sldId id="575" r:id="rId21"/>
    <p:sldId id="576" r:id="rId22"/>
    <p:sldId id="572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642"/>
    <a:srgbClr val="B01F3C"/>
    <a:srgbClr val="B52E49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3" autoAdjust="0"/>
    <p:restoredTop sz="86410" autoAdjust="0"/>
  </p:normalViewPr>
  <p:slideViewPr>
    <p:cSldViewPr snapToGrid="0">
      <p:cViewPr varScale="1">
        <p:scale>
          <a:sx n="81" d="100"/>
          <a:sy n="81" d="100"/>
        </p:scale>
        <p:origin x="76" y="116"/>
      </p:cViewPr>
      <p:guideLst>
        <p:guide orient="horz" pos="2160"/>
        <p:guide pos="3827"/>
      </p:guideLst>
    </p:cSldViewPr>
  </p:slideViewPr>
  <p:outlineViewPr>
    <p:cViewPr>
      <p:scale>
        <a:sx n="33" d="100"/>
        <a:sy n="33" d="100"/>
      </p:scale>
      <p:origin x="0" y="-20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2200" y="557626"/>
            <a:ext cx="10515600" cy="693658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4758048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0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0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10650" y="1411941"/>
            <a:ext cx="938604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2024/10/18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4445" y="-3175"/>
            <a:ext cx="6901180" cy="12827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 userDrawn="1"/>
        </p:nvSpPr>
        <p:spPr>
          <a:xfrm>
            <a:off x="-4445" y="125095"/>
            <a:ext cx="6901815" cy="144145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>
          <a:xfrm>
            <a:off x="-4445" y="269240"/>
            <a:ext cx="6901180" cy="144145"/>
          </a:xfrm>
          <a:prstGeom prst="rect">
            <a:avLst/>
          </a:prstGeom>
          <a:solidFill>
            <a:srgbClr val="A5002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瑞翼教育（红灰版）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710" y="41275"/>
            <a:ext cx="1787525" cy="403225"/>
          </a:xfrm>
          <a:prstGeom prst="rect">
            <a:avLst/>
          </a:prstGeom>
        </p:spPr>
      </p:pic>
      <p:grpSp>
        <p:nvGrpSpPr>
          <p:cNvPr id="37" name="组合 36"/>
          <p:cNvGrpSpPr/>
          <p:nvPr userDrawn="1"/>
        </p:nvGrpSpPr>
        <p:grpSpPr>
          <a:xfrm>
            <a:off x="11423015" y="-3175"/>
            <a:ext cx="797560" cy="422275"/>
            <a:chOff x="-7" y="-6"/>
            <a:chExt cx="1256" cy="665"/>
          </a:xfrm>
        </p:grpSpPr>
        <p:sp>
          <p:nvSpPr>
            <p:cNvPr id="10" name="矩形 9"/>
            <p:cNvSpPr/>
            <p:nvPr userDrawn="1"/>
          </p:nvSpPr>
          <p:spPr>
            <a:xfrm>
              <a:off x="-6" y="-6"/>
              <a:ext cx="1255" cy="20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-7" y="196"/>
              <a:ext cx="1247" cy="227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-6" y="423"/>
              <a:ext cx="1255" cy="236"/>
            </a:xfrm>
            <a:prstGeom prst="rect">
              <a:avLst/>
            </a:prstGeom>
            <a:solidFill>
              <a:srgbClr val="B226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红色SUGON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84085" y="-149225"/>
            <a:ext cx="1757680" cy="771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任意多边形 23"/>
          <p:cNvSpPr/>
          <p:nvPr>
            <p:custDataLst>
              <p:tags r:id="rId2"/>
            </p:custDataLst>
          </p:nvPr>
        </p:nvSpPr>
        <p:spPr>
          <a:xfrm>
            <a:off x="-4445" y="-86360"/>
            <a:ext cx="12367260" cy="3251835"/>
          </a:xfrm>
          <a:custGeom>
            <a:avLst/>
            <a:gdLst>
              <a:gd name="connsiteX0" fmla="*/ 0 w 11757236"/>
              <a:gd name="connsiteY0" fmla="*/ 0 h 3251846"/>
              <a:gd name="connsiteX1" fmla="*/ 11757236 w 11757236"/>
              <a:gd name="connsiteY1" fmla="*/ 0 h 3251846"/>
              <a:gd name="connsiteX2" fmla="*/ 3191286 w 11757236"/>
              <a:gd name="connsiteY2" fmla="*/ 3251846 h 3251846"/>
              <a:gd name="connsiteX3" fmla="*/ 0 w 11757236"/>
              <a:gd name="connsiteY3" fmla="*/ 1581902 h 32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7236" h="3251846">
                <a:moveTo>
                  <a:pt x="0" y="0"/>
                </a:moveTo>
                <a:lnTo>
                  <a:pt x="11757236" y="0"/>
                </a:lnTo>
                <a:lnTo>
                  <a:pt x="3191286" y="3251846"/>
                </a:lnTo>
                <a:lnTo>
                  <a:pt x="0" y="15819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5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6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7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5123146" y="3086839"/>
            <a:ext cx="5812190" cy="235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大数据应用开发语言</a:t>
            </a:r>
            <a:endParaRPr lang="en-US" altLang="zh-CN" sz="4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第五章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Debug</a:t>
            </a: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</a:t>
            </a:r>
            <a:r>
              <a:rPr lang="en-US" altLang="zh-CN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exception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else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x?"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  <a:endParaRPr lang="zh-CN" altLang="en-US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 is not an integer"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27323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优化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x?"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这里没执行完就结束了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break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写这里也行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就像是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if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 is not an integer"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break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95717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函数化编程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x =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get_int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f"x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is {x}")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get_int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while True: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try: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x = int(input("what is x?")) </a:t>
            </a:r>
            <a:endParaRPr lang="zh-CN" altLang="en-US" sz="1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except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：</a:t>
            </a:r>
            <a:endParaRPr lang="en-US" altLang="zh-CN" sz="1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print("x is not an integer")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else: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break# return x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return x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main()</a:t>
            </a:r>
          </a:p>
        </p:txBody>
      </p:sp>
    </p:spTree>
    <p:extLst>
      <p:ext uri="{BB962C8B-B14F-4D97-AF65-F5344CB8AC3E}">
        <p14:creationId xmlns:p14="http://schemas.microsoft.com/office/powerpoint/2010/main" val="169162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pass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get_int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get_int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x?"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 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pass</a:t>
            </a:r>
            <a:endParaRPr lang="en-US" altLang="zh-CN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144517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优化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get_int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x?"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1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</a:t>
            </a:r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get_int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prompt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prompt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 </a:t>
            </a:r>
            <a:r>
              <a:rPr lang="en-US" altLang="zh-CN" sz="1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1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这里没执行完就结束了</a:t>
            </a:r>
            <a:endParaRPr lang="zh-CN" altLang="en-US" sz="1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1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1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就像是</a:t>
            </a:r>
            <a:r>
              <a:rPr lang="en-US" altLang="zh-CN" sz="1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if</a:t>
            </a:r>
            <a:endParaRPr lang="en-US" altLang="zh-CN" sz="1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pass</a:t>
            </a:r>
            <a:endParaRPr lang="en-US" altLang="zh-CN" sz="1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472553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写出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100-999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）之间的水仙花数</a:t>
            </a:r>
            <a:endParaRPr lang="en-US" altLang="zh-CN" sz="28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水仙花数是</a:t>
            </a:r>
            <a:r>
              <a:rPr lang="en-US" altLang="zh-CN" sz="2800" b="0" i="0" dirty="0">
                <a:solidFill>
                  <a:schemeClr val="tx1"/>
                </a:solidFill>
                <a:effectLst/>
                <a:latin typeface="-apple-system"/>
              </a:rPr>
              <a:t>153 = 1^3 + 5^3+ 3^3</a:t>
            </a:r>
          </a:p>
          <a:p>
            <a:endParaRPr lang="en-US" altLang="zh-CN" sz="2800" dirty="0">
              <a:solidFill>
                <a:schemeClr val="tx1"/>
              </a:solidFill>
              <a:latin typeface="-apple-system"/>
            </a:endParaRPr>
          </a:p>
          <a:p>
            <a:endParaRPr lang="en-US" altLang="zh-CN" sz="2800" b="0" dirty="0">
              <a:solidFill>
                <a:schemeClr val="tx1"/>
              </a:solidFill>
              <a:effectLst/>
              <a:latin typeface="-apple-system"/>
            </a:endParaRPr>
          </a:p>
          <a:p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有红、黄、绿三种颜色的求，其中红球 </a:t>
            </a:r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3 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个，黄球 </a:t>
            </a:r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3 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个，绿球 </a:t>
            </a:r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6 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个。先将这 </a:t>
            </a:r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12 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个球混合放在一个盒子中，从中任意摸出 </a:t>
            </a:r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8 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个球，编程计算摸出球的各种颜色搭配。</a:t>
            </a:r>
            <a:endParaRPr lang="en-US" altLang="zh-CN" sz="28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endParaRPr lang="en-US" altLang="zh-CN" sz="28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求两个数的最大公约数（欧几里得算法）</a:t>
            </a:r>
            <a:endParaRPr lang="en-US" altLang="zh-CN" sz="28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362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2400" b="0" i="0" dirty="0">
                <a:solidFill>
                  <a:schemeClr val="tx1"/>
                </a:solidFill>
                <a:effectLst/>
                <a:latin typeface="-apple-system"/>
              </a:rPr>
              <a:t>a) </a:t>
            </a:r>
            <a:r>
              <a:rPr lang="zh-CN" altLang="en-US" sz="2400" b="0" i="0" dirty="0">
                <a:solidFill>
                  <a:schemeClr val="tx1"/>
                </a:solidFill>
                <a:effectLst/>
                <a:latin typeface="-apple-system"/>
              </a:rPr>
              <a:t>计算打印所有参数的和乘以基数（</a:t>
            </a:r>
            <a:r>
              <a:rPr lang="en-US" altLang="zh-CN" sz="2400" b="0" i="0" dirty="0">
                <a:solidFill>
                  <a:schemeClr val="tx1"/>
                </a:solidFill>
                <a:effectLst/>
                <a:latin typeface="-apple-system"/>
              </a:rPr>
              <a:t>base=3</a:t>
            </a:r>
            <a:r>
              <a:rPr lang="zh-CN" altLang="en-US" sz="2400" b="0" i="0" dirty="0">
                <a:solidFill>
                  <a:schemeClr val="tx1"/>
                </a:solidFill>
                <a:effectLst/>
                <a:latin typeface="-apple-system"/>
              </a:rPr>
              <a:t>）的结果</a:t>
            </a:r>
            <a:br>
              <a:rPr lang="zh-CN" altLang="en-US" sz="2400" dirty="0">
                <a:solidFill>
                  <a:schemeClr val="tx1"/>
                </a:solidFill>
              </a:rPr>
            </a:br>
            <a:r>
              <a:rPr lang="en-US" altLang="zh-CN" sz="2400" b="0" i="0" dirty="0">
                <a:solidFill>
                  <a:schemeClr val="tx1"/>
                </a:solidFill>
                <a:effectLst/>
                <a:latin typeface="-apple-system"/>
              </a:rPr>
              <a:t>b) </a:t>
            </a:r>
            <a:r>
              <a:rPr lang="zh-CN" altLang="en-US" sz="2400" b="0" i="0" dirty="0">
                <a:solidFill>
                  <a:schemeClr val="tx1"/>
                </a:solidFill>
                <a:effectLst/>
                <a:latin typeface="-apple-system"/>
              </a:rPr>
              <a:t>如果参数中最后一个参数为（</a:t>
            </a:r>
            <a:r>
              <a:rPr lang="en-US" altLang="zh-CN" sz="2400" b="0" i="0" dirty="0">
                <a:solidFill>
                  <a:schemeClr val="tx1"/>
                </a:solidFill>
                <a:effectLst/>
                <a:latin typeface="-apple-system"/>
              </a:rPr>
              <a:t>base=5</a:t>
            </a:r>
            <a:r>
              <a:rPr lang="zh-CN" altLang="en-US" sz="2400" b="0" i="0" dirty="0">
                <a:solidFill>
                  <a:schemeClr val="tx1"/>
                </a:solidFill>
                <a:effectLst/>
                <a:latin typeface="-apple-system"/>
              </a:rPr>
              <a:t>），则设定基数为</a:t>
            </a:r>
            <a:r>
              <a:rPr lang="en-US" altLang="zh-CN" sz="2400" b="0" i="0" dirty="0">
                <a:solidFill>
                  <a:schemeClr val="tx1"/>
                </a:solidFill>
                <a:effectLst/>
                <a:latin typeface="-apple-system"/>
              </a:rPr>
              <a:t>5</a:t>
            </a:r>
            <a:r>
              <a:rPr lang="zh-CN" altLang="en-US" sz="2400" b="0" i="0" dirty="0">
                <a:solidFill>
                  <a:schemeClr val="tx1"/>
                </a:solidFill>
                <a:effectLst/>
                <a:latin typeface="-apple-system"/>
              </a:rPr>
              <a:t>，基数不参与求和计算。</a:t>
            </a:r>
            <a:endParaRPr lang="en-US" altLang="zh-CN" sz="2400" b="0" i="0" dirty="0">
              <a:solidFill>
                <a:schemeClr val="tx1"/>
              </a:solidFill>
              <a:effectLst/>
              <a:latin typeface="-apple-system"/>
            </a:endParaRPr>
          </a:p>
          <a:p>
            <a:endParaRPr lang="en-US" altLang="zh-CN" sz="2400" dirty="0">
              <a:solidFill>
                <a:schemeClr val="tx1"/>
              </a:solidFill>
              <a:latin typeface="-apple-system"/>
            </a:endParaRPr>
          </a:p>
          <a:p>
            <a:endParaRPr lang="en-US" altLang="zh-CN" sz="2400" dirty="0">
              <a:solidFill>
                <a:schemeClr val="tx1"/>
              </a:solidFill>
              <a:latin typeface="-apple-system"/>
            </a:endParaRPr>
          </a:p>
          <a:p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编写一个函数</a:t>
            </a:r>
            <a:r>
              <a:rPr lang="en-US" altLang="zh-CN" sz="2400" dirty="0" err="1">
                <a:solidFill>
                  <a:schemeClr val="tx1"/>
                </a:solidFill>
                <a:latin typeface="-apple-system"/>
              </a:rPr>
              <a:t>findstr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(),</a:t>
            </a:r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该函数统计一个长度为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的子字符串在另一个字符串中出现的次数。例如：假定输入的字符串为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"You cannot improve your past, but you can improve your future. Once time is wasted, life is wasted.",</a:t>
            </a:r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子字符串为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"</a:t>
            </a:r>
            <a:r>
              <a:rPr lang="en-US" altLang="zh-CN" sz="2400" dirty="0" err="1">
                <a:solidFill>
                  <a:schemeClr val="tx1"/>
                </a:solidFill>
                <a:latin typeface="-apple-system"/>
              </a:rPr>
              <a:t>im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"</a:t>
            </a:r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，函数执行后打印“子字母串在目标字符串中共出现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次”。</a:t>
            </a:r>
          </a:p>
          <a:p>
            <a:br>
              <a:rPr lang="zh-CN" altLang="en-US" sz="2400" dirty="0">
                <a:solidFill>
                  <a:schemeClr val="tx1"/>
                </a:solidFill>
                <a:latin typeface="-apple-system"/>
              </a:rPr>
            </a:br>
            <a:br>
              <a:rPr lang="zh-CN" altLang="en-US" sz="1400" dirty="0">
                <a:solidFill>
                  <a:schemeClr val="tx1"/>
                </a:solidFill>
              </a:rPr>
            </a:br>
            <a:endParaRPr lang="en-US" altLang="zh-CN" sz="40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036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def Sum(*</a:t>
            </a:r>
            <a:r>
              <a:rPr lang="en-US" altLang="zh-CN" sz="1400" dirty="0" err="1">
                <a:solidFill>
                  <a:schemeClr val="tx1"/>
                </a:solidFill>
                <a:latin typeface="Consolas" panose="020B0609020204030204" pitchFamily="49" charset="0"/>
              </a:rPr>
              <a:t>params,base</a:t>
            </a:r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=3):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result = 0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for </a:t>
            </a:r>
            <a:r>
              <a:rPr lang="en-US" altLang="zh-CN" sz="1400" dirty="0" err="1">
                <a:solidFill>
                  <a:schemeClr val="tx1"/>
                </a:solidFill>
                <a:latin typeface="Consolas" panose="020B0609020204030204" pitchFamily="49" charset="0"/>
              </a:rPr>
              <a:t>i</a:t>
            </a:r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in params: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    result += </a:t>
            </a:r>
            <a:r>
              <a:rPr lang="en-US" altLang="zh-CN" sz="1400" dirty="0" err="1">
                <a:solidFill>
                  <a:schemeClr val="tx1"/>
                </a:solidFill>
                <a:latin typeface="Consolas" panose="020B0609020204030204" pitchFamily="49" charset="0"/>
              </a:rPr>
              <a:t>i</a:t>
            </a:r>
            <a:endParaRPr lang="en-US" altLang="zh-CN" sz="14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result *= base</a:t>
            </a:r>
          </a:p>
          <a:p>
            <a:endParaRPr lang="en-US" altLang="zh-CN" sz="14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print('</a:t>
            </a:r>
            <a:r>
              <a:rPr lang="zh-CN" alt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结果是：</a:t>
            </a:r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', result)</a:t>
            </a:r>
          </a:p>
          <a:p>
            <a:endParaRPr lang="en-US" altLang="zh-CN" sz="14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Sum(1, 2, 3, 4, 5)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Sum(1, 2, 3, 4, 5, base=5)</a:t>
            </a:r>
          </a:p>
          <a:p>
            <a:endParaRPr lang="en-US" altLang="zh-CN" sz="14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zh-CN" alt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输出：</a:t>
            </a:r>
          </a:p>
          <a:p>
            <a:r>
              <a:rPr lang="zh-CN" alt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结果是： </a:t>
            </a:r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45</a:t>
            </a:r>
          </a:p>
          <a:p>
            <a:r>
              <a:rPr lang="zh-CN" alt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结果是： </a:t>
            </a:r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75</a:t>
            </a:r>
          </a:p>
        </p:txBody>
      </p:sp>
    </p:spTree>
    <p:extLst>
      <p:ext uri="{BB962C8B-B14F-4D97-AF65-F5344CB8AC3E}">
        <p14:creationId xmlns:p14="http://schemas.microsoft.com/office/powerpoint/2010/main" val="1011765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def Daffodils():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print('</a:t>
            </a:r>
            <a:r>
              <a:rPr lang="zh-CN" altLang="en-US" sz="1400" dirty="0">
                <a:solidFill>
                  <a:schemeClr val="tx1"/>
                </a:solidFill>
                <a:latin typeface="Consolas" panose="020B0609020204030204" pitchFamily="49" charset="0"/>
              </a:rPr>
              <a:t>所有的水仙花数为：</a:t>
            </a:r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',end='')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temp = 100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while temp &lt; 1000: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    if temp == (temp//100)**3 + ((temp%100)//10)**3 + (temp%10)**3: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        print(</a:t>
            </a:r>
            <a:r>
              <a:rPr lang="en-US" altLang="zh-CN" sz="1400" dirty="0" err="1">
                <a:solidFill>
                  <a:schemeClr val="tx1"/>
                </a:solidFill>
                <a:latin typeface="Consolas" panose="020B0609020204030204" pitchFamily="49" charset="0"/>
              </a:rPr>
              <a:t>temp,end</a:t>
            </a:r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=' ')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        temp += 1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    else: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            temp += 1</a:t>
            </a:r>
          </a:p>
          <a:p>
            <a:endParaRPr lang="en-US" altLang="zh-CN" sz="14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Daffodils()</a:t>
            </a:r>
          </a:p>
        </p:txBody>
      </p:sp>
    </p:spTree>
    <p:extLst>
      <p:ext uri="{BB962C8B-B14F-4D97-AF65-F5344CB8AC3E}">
        <p14:creationId xmlns:p14="http://schemas.microsoft.com/office/powerpoint/2010/main" val="30230435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7D40F0F-E73D-B6E8-ADD7-407D27C71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def </a:t>
            </a:r>
            <a:r>
              <a:rPr lang="en-US" altLang="zh-CN" sz="2400" b="0" i="0" dirty="0" err="1">
                <a:solidFill>
                  <a:srgbClr val="1C1F23"/>
                </a:solidFill>
                <a:effectLst/>
                <a:latin typeface="Inter"/>
              </a:rPr>
              <a:t>findstr</a:t>
            </a:r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(): </a:t>
            </a:r>
          </a:p>
          <a:p>
            <a:pPr lvl="1"/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s = "You cannot improve your past, but you can improve your future. Once time is wasted, life is wasted.“</a:t>
            </a:r>
          </a:p>
          <a:p>
            <a:pPr lvl="1"/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 </a:t>
            </a:r>
            <a:r>
              <a:rPr lang="en-US" altLang="zh-CN" sz="2400" b="0" i="0" dirty="0" err="1">
                <a:solidFill>
                  <a:srgbClr val="1C1F23"/>
                </a:solidFill>
                <a:effectLst/>
                <a:latin typeface="Inter"/>
              </a:rPr>
              <a:t>sub_str</a:t>
            </a:r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 = "</a:t>
            </a:r>
            <a:r>
              <a:rPr lang="en-US" altLang="zh-CN" sz="2400" b="0" i="0" dirty="0" err="1">
                <a:solidFill>
                  <a:srgbClr val="1C1F23"/>
                </a:solidFill>
                <a:effectLst/>
                <a:latin typeface="Inter"/>
              </a:rPr>
              <a:t>im</a:t>
            </a:r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" </a:t>
            </a:r>
          </a:p>
          <a:p>
            <a:pPr lvl="1"/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count = 0 </a:t>
            </a:r>
          </a:p>
          <a:p>
            <a:pPr lvl="1"/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for </a:t>
            </a:r>
            <a:r>
              <a:rPr lang="en-US" altLang="zh-CN" sz="2400" b="0" i="0" dirty="0" err="1">
                <a:solidFill>
                  <a:srgbClr val="1C1F23"/>
                </a:solidFill>
                <a:effectLst/>
                <a:latin typeface="Inter"/>
              </a:rPr>
              <a:t>i</a:t>
            </a:r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 in range(</a:t>
            </a:r>
            <a:r>
              <a:rPr lang="en-US" altLang="zh-CN" sz="2400" b="0" i="0" dirty="0" err="1">
                <a:solidFill>
                  <a:srgbClr val="1C1F23"/>
                </a:solidFill>
                <a:effectLst/>
                <a:latin typeface="Inter"/>
              </a:rPr>
              <a:t>len</a:t>
            </a:r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(s) - 1):</a:t>
            </a:r>
          </a:p>
          <a:p>
            <a:pPr lvl="1"/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 	if s[</a:t>
            </a:r>
            <a:r>
              <a:rPr lang="en-US" altLang="zh-CN" sz="2400" b="0" i="0" dirty="0" err="1">
                <a:solidFill>
                  <a:srgbClr val="1C1F23"/>
                </a:solidFill>
                <a:effectLst/>
                <a:latin typeface="Inter"/>
              </a:rPr>
              <a:t>i:i</a:t>
            </a:r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 + 2] == </a:t>
            </a:r>
            <a:r>
              <a:rPr lang="en-US" altLang="zh-CN" sz="2400" b="0" i="0" dirty="0" err="1">
                <a:solidFill>
                  <a:srgbClr val="1C1F23"/>
                </a:solidFill>
                <a:effectLst/>
                <a:latin typeface="Inter"/>
              </a:rPr>
              <a:t>sub_str</a:t>
            </a:r>
            <a:r>
              <a:rPr lang="en-US" altLang="zh-CN" sz="2400" b="0" i="0" dirty="0">
                <a:solidFill>
                  <a:srgbClr val="1C1F23"/>
                </a:solidFill>
                <a:effectLst/>
                <a:latin typeface="Inter"/>
              </a:rPr>
              <a:t>: count += 1 </a:t>
            </a:r>
          </a:p>
          <a:p>
            <a:pPr marL="914400" lvl="2" indent="0">
              <a:buNone/>
            </a:pPr>
            <a:r>
              <a:rPr lang="en-US" altLang="zh-CN" b="0" i="0" dirty="0">
                <a:solidFill>
                  <a:srgbClr val="1C1F23"/>
                </a:solidFill>
                <a:effectLst/>
                <a:latin typeface="Inter"/>
              </a:rPr>
              <a:t>print(f"</a:t>
            </a:r>
            <a:r>
              <a:rPr lang="zh-CN" altLang="en-US" b="0" i="0" dirty="0">
                <a:solidFill>
                  <a:srgbClr val="1C1F23"/>
                </a:solidFill>
                <a:effectLst/>
                <a:latin typeface="Inter"/>
              </a:rPr>
              <a:t>子字符串在目标字符串中共出现</a:t>
            </a:r>
            <a:r>
              <a:rPr lang="en-US" altLang="zh-CN" b="0" i="0" dirty="0">
                <a:solidFill>
                  <a:srgbClr val="1C1F23"/>
                </a:solidFill>
                <a:effectLst/>
                <a:latin typeface="Inter"/>
              </a:rPr>
              <a:t>{count}</a:t>
            </a:r>
            <a:r>
              <a:rPr lang="zh-CN" altLang="en-US" b="0" i="0" dirty="0">
                <a:solidFill>
                  <a:srgbClr val="1C1F23"/>
                </a:solidFill>
                <a:effectLst/>
                <a:latin typeface="Inter"/>
              </a:rPr>
              <a:t>次</a:t>
            </a:r>
            <a:r>
              <a:rPr lang="en-US" altLang="zh-CN" b="0" i="0" dirty="0">
                <a:solidFill>
                  <a:srgbClr val="1C1F23"/>
                </a:solidFill>
                <a:effectLst/>
                <a:latin typeface="Inter"/>
              </a:rPr>
              <a:t>")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2136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def function(*argument):</a:t>
            </a:r>
          </a:p>
          <a:p>
            <a:pPr lvl="1"/>
            <a:r>
              <a:rPr lang="en-US" altLang="zh-CN" dirty="0"/>
              <a:t># fun</a:t>
            </a:r>
          </a:p>
          <a:p>
            <a:pPr lvl="1"/>
            <a:endParaRPr lang="zh-CN" altLang="en-US" dirty="0"/>
          </a:p>
          <a:p>
            <a:pPr marL="0" indent="0">
              <a:buNone/>
            </a:pPr>
            <a:r>
              <a:rPr lang="en-US" altLang="zh-CN" dirty="0"/>
              <a:t>if logic:</a:t>
            </a:r>
          </a:p>
          <a:p>
            <a:pPr marL="0" indent="0">
              <a:buNone/>
            </a:pPr>
            <a:r>
              <a:rPr lang="en-US" altLang="zh-CN" dirty="0" err="1"/>
              <a:t>elif</a:t>
            </a:r>
            <a:r>
              <a:rPr lang="en-US" altLang="zh-CN" dirty="0"/>
              <a:t> logic:</a:t>
            </a:r>
          </a:p>
          <a:p>
            <a:pPr marL="0" indent="0">
              <a:buNone/>
            </a:pPr>
            <a:r>
              <a:rPr lang="en-US" altLang="zh-CN" dirty="0"/>
              <a:t>else: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zh-CN" alt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7D40F0F-E73D-B6E8-ADD7-407D27C71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altLang="zh-CN" sz="1600" dirty="0"/>
              <a:t>def gcd(x,y):</a:t>
            </a:r>
          </a:p>
          <a:p>
            <a:r>
              <a:rPr lang="es-ES" altLang="zh-CN" sz="1600" dirty="0"/>
              <a:t>    while y:</a:t>
            </a:r>
          </a:p>
          <a:p>
            <a:r>
              <a:rPr lang="es-ES" altLang="zh-CN" sz="1600" dirty="0"/>
              <a:t>        t = x % y</a:t>
            </a:r>
          </a:p>
          <a:p>
            <a:r>
              <a:rPr lang="es-ES" altLang="zh-CN" sz="1600" dirty="0"/>
              <a:t>        x = y</a:t>
            </a:r>
          </a:p>
          <a:p>
            <a:r>
              <a:rPr lang="es-ES" altLang="zh-CN" sz="1600" dirty="0"/>
              <a:t>        y = t</a:t>
            </a:r>
          </a:p>
          <a:p>
            <a:r>
              <a:rPr lang="es-ES" altLang="zh-CN" sz="1600" dirty="0"/>
              <a:t>    return x</a:t>
            </a:r>
          </a:p>
          <a:p>
            <a:r>
              <a:rPr lang="es-ES" altLang="zh-CN" sz="1600" dirty="0"/>
              <a:t>print(gcd(18,9))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4697896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7D40F0F-E73D-B6E8-ADD7-407D27C71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dirty="0"/>
              <a:t>print('red\</a:t>
            </a:r>
            <a:r>
              <a:rPr lang="en-US" altLang="zh-CN" sz="1600" dirty="0" err="1"/>
              <a:t>tyellow</a:t>
            </a:r>
            <a:r>
              <a:rPr lang="en-US" altLang="zh-CN" sz="1600" dirty="0"/>
              <a:t>\</a:t>
            </a:r>
            <a:r>
              <a:rPr lang="en-US" altLang="zh-CN" sz="1600" dirty="0" err="1"/>
              <a:t>tblue</a:t>
            </a:r>
            <a:r>
              <a:rPr lang="en-US" altLang="zh-CN" sz="1600" dirty="0"/>
              <a:t>')</a:t>
            </a:r>
          </a:p>
          <a:p>
            <a:r>
              <a:rPr lang="en-US" altLang="zh-CN" sz="1600" dirty="0"/>
              <a:t>for red in range(0, 4):</a:t>
            </a:r>
          </a:p>
          <a:p>
            <a:r>
              <a:rPr lang="en-US" altLang="zh-CN" sz="1600" dirty="0"/>
              <a:t>    for yellow in range(0, 4):</a:t>
            </a:r>
          </a:p>
          <a:p>
            <a:r>
              <a:rPr lang="en-US" altLang="zh-CN" sz="1600" dirty="0"/>
              <a:t>        for green in range(2, 7):</a:t>
            </a:r>
          </a:p>
          <a:p>
            <a:r>
              <a:rPr lang="en-US" altLang="zh-CN" sz="1600" dirty="0"/>
              <a:t>            if red + yellow + green == 8:</a:t>
            </a:r>
          </a:p>
          <a:p>
            <a:r>
              <a:rPr lang="en-US" altLang="zh-CN" sz="1600" dirty="0"/>
              <a:t>                # </a:t>
            </a:r>
            <a:r>
              <a:rPr lang="zh-CN" altLang="en-US" sz="1600" dirty="0"/>
              <a:t>注意，下边不是字符串拼接，因此不用“</a:t>
            </a:r>
            <a:r>
              <a:rPr lang="en-US" altLang="zh-CN" sz="1600" dirty="0"/>
              <a:t>+”</a:t>
            </a:r>
            <a:r>
              <a:rPr lang="zh-CN" altLang="en-US" sz="1600" dirty="0"/>
              <a:t>哦</a:t>
            </a:r>
            <a:r>
              <a:rPr lang="en-US" altLang="zh-CN" sz="1600" dirty="0"/>
              <a:t>~</a:t>
            </a:r>
          </a:p>
          <a:p>
            <a:r>
              <a:rPr lang="en-US" altLang="zh-CN" sz="1600" dirty="0"/>
              <a:t>                print(red,'\</a:t>
            </a:r>
            <a:r>
              <a:rPr lang="en-US" altLang="zh-CN" sz="1600" dirty="0" err="1"/>
              <a:t>t',yellow</a:t>
            </a:r>
            <a:r>
              <a:rPr lang="en-US" altLang="zh-CN" sz="1600"/>
              <a:t>,'\t', green)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8911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2400" b="0" i="0" dirty="0">
                <a:solidFill>
                  <a:schemeClr val="tx1"/>
                </a:solidFill>
                <a:effectLst/>
                <a:latin typeface="-apple-system"/>
              </a:rPr>
              <a:t>a) </a:t>
            </a:r>
            <a:r>
              <a:rPr lang="zh-CN" altLang="en-US" sz="2400" b="0" i="0" dirty="0">
                <a:solidFill>
                  <a:schemeClr val="tx1"/>
                </a:solidFill>
                <a:effectLst/>
                <a:latin typeface="-apple-system"/>
              </a:rPr>
              <a:t>计算打印所有参数的和乘以基数（</a:t>
            </a:r>
            <a:r>
              <a:rPr lang="en-US" altLang="zh-CN" sz="2400" b="0" i="0" dirty="0">
                <a:solidFill>
                  <a:schemeClr val="tx1"/>
                </a:solidFill>
                <a:effectLst/>
                <a:latin typeface="-apple-system"/>
              </a:rPr>
              <a:t>base=3</a:t>
            </a:r>
            <a:r>
              <a:rPr lang="zh-CN" altLang="en-US" sz="2400" b="0" i="0" dirty="0">
                <a:solidFill>
                  <a:schemeClr val="tx1"/>
                </a:solidFill>
                <a:effectLst/>
                <a:latin typeface="-apple-system"/>
              </a:rPr>
              <a:t>）的结果</a:t>
            </a:r>
            <a:br>
              <a:rPr lang="zh-CN" altLang="en-US" sz="2400" dirty="0">
                <a:solidFill>
                  <a:schemeClr val="tx1"/>
                </a:solidFill>
              </a:rPr>
            </a:br>
            <a:r>
              <a:rPr lang="en-US" altLang="zh-CN" sz="2400" b="0" i="0" dirty="0">
                <a:solidFill>
                  <a:schemeClr val="tx1"/>
                </a:solidFill>
                <a:effectLst/>
                <a:latin typeface="-apple-system"/>
              </a:rPr>
              <a:t>b) </a:t>
            </a:r>
            <a:r>
              <a:rPr lang="zh-CN" altLang="en-US" sz="2400" b="0" i="0" dirty="0">
                <a:solidFill>
                  <a:schemeClr val="tx1"/>
                </a:solidFill>
                <a:effectLst/>
                <a:latin typeface="-apple-system"/>
              </a:rPr>
              <a:t>如果参数中最后一个参数为（</a:t>
            </a:r>
            <a:r>
              <a:rPr lang="en-US" altLang="zh-CN" sz="2400" b="0" i="0" dirty="0">
                <a:solidFill>
                  <a:schemeClr val="tx1"/>
                </a:solidFill>
                <a:effectLst/>
                <a:latin typeface="-apple-system"/>
              </a:rPr>
              <a:t>base=5</a:t>
            </a:r>
            <a:r>
              <a:rPr lang="zh-CN" altLang="en-US" sz="2400" b="0" i="0" dirty="0">
                <a:solidFill>
                  <a:schemeClr val="tx1"/>
                </a:solidFill>
                <a:effectLst/>
                <a:latin typeface="-apple-system"/>
              </a:rPr>
              <a:t>），则设定基数为</a:t>
            </a:r>
            <a:r>
              <a:rPr lang="en-US" altLang="zh-CN" sz="2400" b="0" i="0" dirty="0">
                <a:solidFill>
                  <a:schemeClr val="tx1"/>
                </a:solidFill>
                <a:effectLst/>
                <a:latin typeface="-apple-system"/>
              </a:rPr>
              <a:t>5</a:t>
            </a:r>
            <a:r>
              <a:rPr lang="zh-CN" altLang="en-US" sz="2400" b="0" i="0" dirty="0">
                <a:solidFill>
                  <a:schemeClr val="tx1"/>
                </a:solidFill>
                <a:effectLst/>
                <a:latin typeface="-apple-system"/>
              </a:rPr>
              <a:t>，基数不参与求和计算。</a:t>
            </a:r>
            <a:endParaRPr lang="en-US" altLang="zh-CN" sz="2400" b="0" i="0" dirty="0">
              <a:solidFill>
                <a:schemeClr val="tx1"/>
              </a:solidFill>
              <a:effectLst/>
              <a:latin typeface="-apple-system"/>
            </a:endParaRPr>
          </a:p>
          <a:p>
            <a:endParaRPr lang="en-US" altLang="zh-CN" sz="2400" dirty="0">
              <a:solidFill>
                <a:schemeClr val="tx1"/>
              </a:solidFill>
              <a:latin typeface="-apple-system"/>
            </a:endParaRPr>
          </a:p>
          <a:p>
            <a:endParaRPr lang="en-US" altLang="zh-CN" sz="2400" dirty="0">
              <a:solidFill>
                <a:schemeClr val="tx1"/>
              </a:solidFill>
              <a:latin typeface="-apple-system"/>
            </a:endParaRPr>
          </a:p>
          <a:p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编写一个函数</a:t>
            </a:r>
            <a:r>
              <a:rPr lang="en-US" altLang="zh-CN" sz="2400" dirty="0" err="1">
                <a:solidFill>
                  <a:schemeClr val="tx1"/>
                </a:solidFill>
                <a:latin typeface="-apple-system"/>
              </a:rPr>
              <a:t>findstr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(),</a:t>
            </a:r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该函数统计一个长度为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的子字符串在另一个字符串中出现的次数。例如：假定输入的字符串为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"You cannot improve your past, but you can improve your future. Once time is wasted, life is wasted.",</a:t>
            </a:r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子字符串为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"</a:t>
            </a:r>
            <a:r>
              <a:rPr lang="en-US" altLang="zh-CN" sz="2400" dirty="0" err="1">
                <a:solidFill>
                  <a:schemeClr val="tx1"/>
                </a:solidFill>
                <a:latin typeface="-apple-system"/>
              </a:rPr>
              <a:t>im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"</a:t>
            </a:r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，函数执行后打印“子字母串在目标字符串中共出现</a:t>
            </a:r>
            <a:r>
              <a:rPr lang="en-US" altLang="zh-CN" sz="2400" dirty="0">
                <a:solidFill>
                  <a:schemeClr val="tx1"/>
                </a:solidFill>
                <a:latin typeface="-apple-system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-apple-system"/>
              </a:rPr>
              <a:t>次”。</a:t>
            </a:r>
          </a:p>
          <a:p>
            <a:br>
              <a:rPr lang="zh-CN" altLang="en-US" sz="2400" dirty="0">
                <a:solidFill>
                  <a:schemeClr val="tx1"/>
                </a:solidFill>
                <a:latin typeface="-apple-system"/>
              </a:rPr>
            </a:br>
            <a:br>
              <a:rPr lang="zh-CN" altLang="en-US" sz="1400" dirty="0">
                <a:solidFill>
                  <a:schemeClr val="tx1"/>
                </a:solidFill>
              </a:rPr>
            </a:br>
            <a:endParaRPr lang="en-US" altLang="zh-CN" sz="40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339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dirty="0"/>
              <a:t>while </a:t>
            </a:r>
            <a:r>
              <a:rPr lang="en-US" altLang="zh-CN" dirty="0" err="1"/>
              <a:t>logci</a:t>
            </a:r>
            <a:r>
              <a:rPr lang="zh-CN" altLang="en-US" dirty="0"/>
              <a:t>：</a:t>
            </a:r>
            <a:endParaRPr lang="en-US" altLang="zh-CN" dirty="0"/>
          </a:p>
          <a:p>
            <a:pPr lvl="1"/>
            <a:r>
              <a:rPr lang="en-US" altLang="zh-CN" dirty="0">
                <a:solidFill>
                  <a:schemeClr val="tx1"/>
                </a:solidFill>
              </a:rPr>
              <a:t># </a:t>
            </a:r>
          </a:p>
          <a:p>
            <a:pPr lvl="1"/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0EC8582-FDEA-2519-C026-21B6F31FDB2A}"/>
              </a:ext>
            </a:extLst>
          </p:cNvPr>
          <p:cNvSpPr txBox="1"/>
          <p:nvPr/>
        </p:nvSpPr>
        <p:spPr>
          <a:xfrm>
            <a:off x="645126" y="3797449"/>
            <a:ext cx="68852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1" indent="-2286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for </a:t>
            </a:r>
            <a:r>
              <a:rPr lang="en-US" altLang="zh-CN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i</a:t>
            </a: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in [iteration]:</a:t>
            </a:r>
          </a:p>
          <a:p>
            <a:pPr marL="971550" lvl="2" indent="-2286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# </a:t>
            </a:r>
          </a:p>
        </p:txBody>
      </p:sp>
    </p:spTree>
    <p:extLst>
      <p:ext uri="{BB962C8B-B14F-4D97-AF65-F5344CB8AC3E}">
        <p14:creationId xmlns:p14="http://schemas.microsoft.com/office/powerpoint/2010/main" val="1771922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Debug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height = int(input("Height:"))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pyramid(height)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pyramid(n):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for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in range(n):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print("#" *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if __name__ == "__main__":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main()</a:t>
            </a:r>
          </a:p>
          <a:p>
            <a:pPr lvl="1"/>
            <a:endParaRPr lang="en-US" altLang="zh-CN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419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Debug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height = int(input("Height:"))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pyramid(height)</a:t>
            </a: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pyramid(n):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for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in range(n):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print(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end=“ ”)# print</a:t>
            </a:r>
            <a:r>
              <a:rPr lang="zh-CN" altLang="en-US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是我们的第一帮手，可惜不方便</a:t>
            </a:r>
            <a:endParaRPr lang="en-US" altLang="zh-CN" sz="1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print("#" *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if __name__ == "__main__":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main()</a:t>
            </a: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endParaRPr lang="en-US" altLang="zh-CN" sz="1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473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breakpoint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height = int(input("Height:"))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pyramid(height)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pyramid(n):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for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in range(n):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print("#" *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if __name__ == "__main__":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main()</a:t>
            </a:r>
          </a:p>
        </p:txBody>
      </p:sp>
    </p:spTree>
    <p:extLst>
      <p:ext uri="{BB962C8B-B14F-4D97-AF65-F5344CB8AC3E}">
        <p14:creationId xmlns:p14="http://schemas.microsoft.com/office/powerpoint/2010/main" val="3217529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x =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x?"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57595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try and except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x =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x?"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 is not an integer"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26399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try and except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2455346"/>
          </a:xfrm>
        </p:spPr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try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“what is x?”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这里没执行完就结束了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except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ValueError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 is not an integer"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"x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4855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1307</Words>
  <Application>Microsoft Office PowerPoint</Application>
  <PresentationFormat>宽屏</PresentationFormat>
  <Paragraphs>187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-apple-system</vt:lpstr>
      <vt:lpstr>Inter</vt:lpstr>
      <vt:lpstr>楷体</vt:lpstr>
      <vt:lpstr>宋体</vt:lpstr>
      <vt:lpstr>微软雅黑</vt:lpstr>
      <vt:lpstr>Arial</vt:lpstr>
      <vt:lpstr>Calibri</vt:lpstr>
      <vt:lpstr>Consolas</vt:lpstr>
      <vt:lpstr>2_自定义设计方案</vt:lpstr>
      <vt:lpstr>PowerPoint 演示文稿</vt:lpstr>
      <vt:lpstr>回顾</vt:lpstr>
      <vt:lpstr>回顾</vt:lpstr>
      <vt:lpstr>Debug</vt:lpstr>
      <vt:lpstr>Debug</vt:lpstr>
      <vt:lpstr>breakpoint</vt:lpstr>
      <vt:lpstr>introduction</vt:lpstr>
      <vt:lpstr>try and except</vt:lpstr>
      <vt:lpstr>try and except</vt:lpstr>
      <vt:lpstr>else</vt:lpstr>
      <vt:lpstr>优化</vt:lpstr>
      <vt:lpstr>函数化编程</vt:lpstr>
      <vt:lpstr>pass</vt:lpstr>
      <vt:lpstr>优化</vt:lpstr>
      <vt:lpstr>练习</vt:lpstr>
      <vt:lpstr>练习</vt:lpstr>
      <vt:lpstr>练习</vt:lpstr>
      <vt:lpstr>练习</vt:lpstr>
      <vt:lpstr>练习</vt:lpstr>
      <vt:lpstr>练习</vt:lpstr>
      <vt:lpstr>练习</vt:lpstr>
      <vt:lpstr>练习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Office</cp:lastModifiedBy>
  <cp:revision>183</cp:revision>
  <dcterms:created xsi:type="dcterms:W3CDTF">2015-05-05T08:02:00Z</dcterms:created>
  <dcterms:modified xsi:type="dcterms:W3CDTF">2024-10-18T05:25:04Z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