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8"/>
  </p:notesMasterIdLst>
  <p:sldIdLst>
    <p:sldId id="256" r:id="rId2"/>
    <p:sldId id="577" r:id="rId3"/>
    <p:sldId id="578" r:id="rId4"/>
    <p:sldId id="580" r:id="rId5"/>
    <p:sldId id="579" r:id="rId6"/>
    <p:sldId id="581" r:id="rId7"/>
    <p:sldId id="582" r:id="rId8"/>
    <p:sldId id="583" r:id="rId9"/>
    <p:sldId id="584" r:id="rId10"/>
    <p:sldId id="585" r:id="rId11"/>
    <p:sldId id="586" r:id="rId12"/>
    <p:sldId id="605" r:id="rId13"/>
    <p:sldId id="587" r:id="rId14"/>
    <p:sldId id="588" r:id="rId15"/>
    <p:sldId id="589" r:id="rId16"/>
    <p:sldId id="591" r:id="rId17"/>
    <p:sldId id="592" r:id="rId18"/>
    <p:sldId id="593" r:id="rId19"/>
    <p:sldId id="594" r:id="rId20"/>
    <p:sldId id="595" r:id="rId21"/>
    <p:sldId id="596" r:id="rId22"/>
    <p:sldId id="597" r:id="rId23"/>
    <p:sldId id="598" r:id="rId24"/>
    <p:sldId id="599" r:id="rId25"/>
    <p:sldId id="600" r:id="rId26"/>
    <p:sldId id="601" r:id="rId27"/>
    <p:sldId id="602" r:id="rId28"/>
    <p:sldId id="603" r:id="rId29"/>
    <p:sldId id="604" r:id="rId30"/>
    <p:sldId id="606" r:id="rId31"/>
    <p:sldId id="607" r:id="rId32"/>
    <p:sldId id="608" r:id="rId33"/>
    <p:sldId id="609" r:id="rId34"/>
    <p:sldId id="610" r:id="rId35"/>
    <p:sldId id="612" r:id="rId36"/>
    <p:sldId id="613" r:id="rId37"/>
    <p:sldId id="614" r:id="rId38"/>
    <p:sldId id="615" r:id="rId39"/>
    <p:sldId id="616" r:id="rId40"/>
    <p:sldId id="617" r:id="rId41"/>
    <p:sldId id="618" r:id="rId42"/>
    <p:sldId id="627" r:id="rId43"/>
    <p:sldId id="628" r:id="rId44"/>
    <p:sldId id="629" r:id="rId45"/>
    <p:sldId id="630" r:id="rId46"/>
    <p:sldId id="631" r:id="rId47"/>
    <p:sldId id="632" r:id="rId48"/>
    <p:sldId id="633" r:id="rId49"/>
    <p:sldId id="634" r:id="rId50"/>
    <p:sldId id="635" r:id="rId51"/>
    <p:sldId id="636" r:id="rId52"/>
    <p:sldId id="637" r:id="rId53"/>
    <p:sldId id="639" r:id="rId54"/>
    <p:sldId id="638" r:id="rId55"/>
    <p:sldId id="640" r:id="rId56"/>
    <p:sldId id="641" r:id="rId57"/>
    <p:sldId id="642" r:id="rId58"/>
    <p:sldId id="643" r:id="rId59"/>
    <p:sldId id="644" r:id="rId60"/>
    <p:sldId id="645" r:id="rId61"/>
    <p:sldId id="646" r:id="rId62"/>
    <p:sldId id="647" r:id="rId63"/>
    <p:sldId id="648" r:id="rId64"/>
    <p:sldId id="649" r:id="rId65"/>
    <p:sldId id="650" r:id="rId66"/>
    <p:sldId id="651" r:id="rId67"/>
    <p:sldId id="652" r:id="rId68"/>
    <p:sldId id="653" r:id="rId69"/>
    <p:sldId id="619" r:id="rId70"/>
    <p:sldId id="620" r:id="rId71"/>
    <p:sldId id="621" r:id="rId72"/>
    <p:sldId id="622" r:id="rId73"/>
    <p:sldId id="623" r:id="rId74"/>
    <p:sldId id="624" r:id="rId75"/>
    <p:sldId id="625" r:id="rId76"/>
    <p:sldId id="626" r:id="rId7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27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" initials="" lastIdx="4" clrIdx="0">
    <p:extLst>
      <p:ext uri="{19B8F6BF-5375-455C-9EA6-DF929625EA0E}">
        <p15:presenceInfo xmlns:p15="http://schemas.microsoft.com/office/powerpoint/2012/main" userId="8cf7e19889d069b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2642"/>
    <a:srgbClr val="B01F3C"/>
    <a:srgbClr val="B52E49"/>
    <a:srgbClr val="A50021"/>
    <a:srgbClr val="CC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3" autoAdjust="0"/>
    <p:restoredTop sz="86410" autoAdjust="0"/>
  </p:normalViewPr>
  <p:slideViewPr>
    <p:cSldViewPr snapToGrid="0">
      <p:cViewPr varScale="1">
        <p:scale>
          <a:sx n="71" d="100"/>
          <a:sy n="71" d="100"/>
        </p:scale>
        <p:origin x="235" y="-3307"/>
      </p:cViewPr>
      <p:guideLst>
        <p:guide orient="horz" pos="2160"/>
        <p:guide pos="3827"/>
      </p:guideLst>
    </p:cSldViewPr>
  </p:slideViewPr>
  <p:outlineViewPr>
    <p:cViewPr>
      <p:scale>
        <a:sx n="33" d="100"/>
        <a:sy n="33" d="100"/>
      </p:scale>
      <p:origin x="0" y="-2066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commentAuthors" Target="commentAuthor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D788-E04E-4FBE-B8FD-51984C8BA062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A18CD-4187-46ED-B31C-1198E8B7D6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9510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A18CD-4187-46ED-B31C-1198E8B7D61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6197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2200" y="557626"/>
            <a:ext cx="10515600" cy="693658"/>
          </a:xfrm>
        </p:spPr>
        <p:txBody>
          <a:bodyPr/>
          <a:lstStyle>
            <a:lvl1pPr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4825" y="1546499"/>
            <a:ext cx="10515600" cy="4758048"/>
          </a:xfrm>
        </p:spPr>
        <p:txBody>
          <a:bodyPr/>
          <a:lstStyle>
            <a:lvl1pPr>
              <a:lnSpc>
                <a:spcPct val="100000"/>
              </a:lnSpc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lnSpc>
                <a:spcPct val="100000"/>
              </a:lnSpc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lnSpc>
                <a:spcPct val="100000"/>
              </a:lnSpc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lnSpc>
                <a:spcPct val="100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lnSpc>
                <a:spcPct val="100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1010650" y="1411941"/>
            <a:ext cx="9386047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2023/6/11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6" name="矩形 15"/>
          <p:cNvSpPr/>
          <p:nvPr userDrawn="1"/>
        </p:nvSpPr>
        <p:spPr>
          <a:xfrm>
            <a:off x="-4445" y="-3175"/>
            <a:ext cx="6901180" cy="12827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 userDrawn="1"/>
        </p:nvSpPr>
        <p:spPr>
          <a:xfrm>
            <a:off x="-4445" y="125095"/>
            <a:ext cx="6901815" cy="144145"/>
          </a:xfrm>
          <a:prstGeom prst="rect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 userDrawn="1"/>
        </p:nvSpPr>
        <p:spPr>
          <a:xfrm>
            <a:off x="-4445" y="269240"/>
            <a:ext cx="6901180" cy="144145"/>
          </a:xfrm>
          <a:prstGeom prst="rect">
            <a:avLst/>
          </a:prstGeom>
          <a:solidFill>
            <a:srgbClr val="A50021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1" name="图片 50" descr="瑞翼教育（红灰版）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36710" y="41275"/>
            <a:ext cx="1787525" cy="403225"/>
          </a:xfrm>
          <a:prstGeom prst="rect">
            <a:avLst/>
          </a:prstGeom>
        </p:spPr>
      </p:pic>
      <p:grpSp>
        <p:nvGrpSpPr>
          <p:cNvPr id="37" name="组合 36"/>
          <p:cNvGrpSpPr/>
          <p:nvPr userDrawn="1"/>
        </p:nvGrpSpPr>
        <p:grpSpPr>
          <a:xfrm>
            <a:off x="11423015" y="-3175"/>
            <a:ext cx="797560" cy="422275"/>
            <a:chOff x="-7" y="-6"/>
            <a:chExt cx="1256" cy="665"/>
          </a:xfrm>
        </p:grpSpPr>
        <p:sp>
          <p:nvSpPr>
            <p:cNvPr id="10" name="矩形 9"/>
            <p:cNvSpPr/>
            <p:nvPr userDrawn="1"/>
          </p:nvSpPr>
          <p:spPr>
            <a:xfrm>
              <a:off x="-6" y="-6"/>
              <a:ext cx="1255" cy="202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-7" y="196"/>
              <a:ext cx="1247" cy="227"/>
            </a:xfrm>
            <a:prstGeom prst="rect">
              <a:avLst/>
            </a:prstGeom>
            <a:solidFill>
              <a:srgbClr val="A500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 userDrawn="1"/>
          </p:nvSpPr>
          <p:spPr>
            <a:xfrm>
              <a:off x="-6" y="423"/>
              <a:ext cx="1255" cy="236"/>
            </a:xfrm>
            <a:prstGeom prst="rect">
              <a:avLst/>
            </a:prstGeom>
            <a:solidFill>
              <a:srgbClr val="B226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红色SUGON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284085" y="-149225"/>
            <a:ext cx="1757680" cy="7715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4.png"/><Relationship Id="rId5" Type="http://schemas.openxmlformats.org/officeDocument/2006/relationships/tags" Target="../tags/tag5.xml"/><Relationship Id="rId10" Type="http://schemas.openxmlformats.org/officeDocument/2006/relationships/image" Target="../media/image3.png"/><Relationship Id="rId4" Type="http://schemas.openxmlformats.org/officeDocument/2006/relationships/tags" Target="../tags/tag4.xml"/><Relationship Id="rId9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A_任意多边形 19"/>
          <p:cNvSpPr/>
          <p:nvPr>
            <p:custDataLst>
              <p:tags r:id="rId1"/>
            </p:custDataLst>
          </p:nvPr>
        </p:nvSpPr>
        <p:spPr>
          <a:xfrm>
            <a:off x="0" y="-117614"/>
            <a:ext cx="12192000" cy="3416893"/>
          </a:xfrm>
          <a:custGeom>
            <a:avLst/>
            <a:gdLst>
              <a:gd name="connsiteX0" fmla="*/ 0 w 11644590"/>
              <a:gd name="connsiteY0" fmla="*/ 0 h 3139633"/>
              <a:gd name="connsiteX1" fmla="*/ 11644590 w 11644590"/>
              <a:gd name="connsiteY1" fmla="*/ 0 h 3139633"/>
              <a:gd name="connsiteX2" fmla="*/ 3048000 w 11644590"/>
              <a:gd name="connsiteY2" fmla="*/ 3139633 h 3139633"/>
              <a:gd name="connsiteX3" fmla="*/ 0 w 11644590"/>
              <a:gd name="connsiteY3" fmla="*/ 1605195 h 3139633"/>
              <a:gd name="connsiteX4" fmla="*/ 0 w 11644590"/>
              <a:gd name="connsiteY4" fmla="*/ 0 h 313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44590" h="3139633">
                <a:moveTo>
                  <a:pt x="0" y="0"/>
                </a:moveTo>
                <a:lnTo>
                  <a:pt x="11644590" y="0"/>
                </a:lnTo>
                <a:lnTo>
                  <a:pt x="3048000" y="3139633"/>
                </a:lnTo>
                <a:lnTo>
                  <a:pt x="0" y="1605195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PA_任意多边形 23"/>
          <p:cNvSpPr/>
          <p:nvPr>
            <p:custDataLst>
              <p:tags r:id="rId2"/>
            </p:custDataLst>
          </p:nvPr>
        </p:nvSpPr>
        <p:spPr>
          <a:xfrm>
            <a:off x="-4445" y="-86360"/>
            <a:ext cx="12367260" cy="3251835"/>
          </a:xfrm>
          <a:custGeom>
            <a:avLst/>
            <a:gdLst>
              <a:gd name="connsiteX0" fmla="*/ 0 w 11757236"/>
              <a:gd name="connsiteY0" fmla="*/ 0 h 3251846"/>
              <a:gd name="connsiteX1" fmla="*/ 11757236 w 11757236"/>
              <a:gd name="connsiteY1" fmla="*/ 0 h 3251846"/>
              <a:gd name="connsiteX2" fmla="*/ 3191286 w 11757236"/>
              <a:gd name="connsiteY2" fmla="*/ 3251846 h 3251846"/>
              <a:gd name="connsiteX3" fmla="*/ 0 w 11757236"/>
              <a:gd name="connsiteY3" fmla="*/ 1581902 h 3251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57236" h="3251846">
                <a:moveTo>
                  <a:pt x="0" y="0"/>
                </a:moveTo>
                <a:lnTo>
                  <a:pt x="11757236" y="0"/>
                </a:lnTo>
                <a:lnTo>
                  <a:pt x="3191286" y="3251846"/>
                </a:lnTo>
                <a:lnTo>
                  <a:pt x="0" y="15819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5" name="PA_任意多边形 24"/>
          <p:cNvSpPr/>
          <p:nvPr>
            <p:custDataLst>
              <p:tags r:id="rId3"/>
            </p:custDataLst>
          </p:nvPr>
        </p:nvSpPr>
        <p:spPr>
          <a:xfrm>
            <a:off x="1270" y="-86360"/>
            <a:ext cx="12179935" cy="3182620"/>
          </a:xfrm>
          <a:custGeom>
            <a:avLst/>
            <a:gdLst>
              <a:gd name="connsiteX0" fmla="*/ 0 w 11575120"/>
              <a:gd name="connsiteY0" fmla="*/ 0 h 3182710"/>
              <a:gd name="connsiteX1" fmla="*/ 11575120 w 11575120"/>
              <a:gd name="connsiteY1" fmla="*/ 0 h 3182710"/>
              <a:gd name="connsiteX2" fmla="*/ 3191286 w 11575120"/>
              <a:gd name="connsiteY2" fmla="*/ 3182710 h 3182710"/>
              <a:gd name="connsiteX3" fmla="*/ 0 w 11575120"/>
              <a:gd name="connsiteY3" fmla="*/ 1512766 h 3182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75120" h="3182710">
                <a:moveTo>
                  <a:pt x="0" y="0"/>
                </a:moveTo>
                <a:lnTo>
                  <a:pt x="11575120" y="0"/>
                </a:lnTo>
                <a:lnTo>
                  <a:pt x="3191286" y="3182710"/>
                </a:lnTo>
                <a:lnTo>
                  <a:pt x="0" y="151276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PA_任意多边形 25"/>
          <p:cNvSpPr/>
          <p:nvPr>
            <p:custDataLst>
              <p:tags r:id="rId4"/>
            </p:custDataLst>
          </p:nvPr>
        </p:nvSpPr>
        <p:spPr>
          <a:xfrm>
            <a:off x="1905" y="-86360"/>
            <a:ext cx="11691620" cy="2997835"/>
          </a:xfrm>
          <a:custGeom>
            <a:avLst/>
            <a:gdLst>
              <a:gd name="connsiteX0" fmla="*/ 0 w 11087557"/>
              <a:gd name="connsiteY0" fmla="*/ 0 h 2997619"/>
              <a:gd name="connsiteX1" fmla="*/ 11087557 w 11087557"/>
              <a:gd name="connsiteY1" fmla="*/ 0 h 2997619"/>
              <a:gd name="connsiteX2" fmla="*/ 3191286 w 11087557"/>
              <a:gd name="connsiteY2" fmla="*/ 2997619 h 2997619"/>
              <a:gd name="connsiteX3" fmla="*/ 0 w 11087557"/>
              <a:gd name="connsiteY3" fmla="*/ 1327675 h 2997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7557" h="2997619">
                <a:moveTo>
                  <a:pt x="0" y="0"/>
                </a:moveTo>
                <a:lnTo>
                  <a:pt x="11087557" y="0"/>
                </a:lnTo>
                <a:lnTo>
                  <a:pt x="3191286" y="2997619"/>
                </a:lnTo>
                <a:lnTo>
                  <a:pt x="0" y="13276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PA_任意多边形 26"/>
          <p:cNvSpPr/>
          <p:nvPr>
            <p:custDataLst>
              <p:tags r:id="rId5"/>
            </p:custDataLst>
          </p:nvPr>
        </p:nvSpPr>
        <p:spPr>
          <a:xfrm>
            <a:off x="1905" y="-86360"/>
            <a:ext cx="11500485" cy="2924810"/>
          </a:xfrm>
          <a:custGeom>
            <a:avLst/>
            <a:gdLst>
              <a:gd name="connsiteX0" fmla="*/ 0 w 10896573"/>
              <a:gd name="connsiteY0" fmla="*/ 0 h 2925117"/>
              <a:gd name="connsiteX1" fmla="*/ 10896573 w 10896573"/>
              <a:gd name="connsiteY1" fmla="*/ 0 h 2925117"/>
              <a:gd name="connsiteX2" fmla="*/ 3191286 w 10896573"/>
              <a:gd name="connsiteY2" fmla="*/ 2925117 h 2925117"/>
              <a:gd name="connsiteX3" fmla="*/ 0 w 10896573"/>
              <a:gd name="connsiteY3" fmla="*/ 1255173 h 29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96573" h="2925117">
                <a:moveTo>
                  <a:pt x="0" y="0"/>
                </a:moveTo>
                <a:lnTo>
                  <a:pt x="10896573" y="0"/>
                </a:lnTo>
                <a:lnTo>
                  <a:pt x="3191286" y="2925117"/>
                </a:lnTo>
                <a:lnTo>
                  <a:pt x="0" y="125517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PA_任意多边形 27"/>
          <p:cNvSpPr/>
          <p:nvPr>
            <p:custDataLst>
              <p:tags r:id="rId6"/>
            </p:custDataLst>
          </p:nvPr>
        </p:nvSpPr>
        <p:spPr>
          <a:xfrm>
            <a:off x="1905" y="-117475"/>
            <a:ext cx="11012805" cy="2740025"/>
          </a:xfrm>
          <a:custGeom>
            <a:avLst/>
            <a:gdLst>
              <a:gd name="connsiteX0" fmla="*/ 0 w 10409010"/>
              <a:gd name="connsiteY0" fmla="*/ 0 h 2740026"/>
              <a:gd name="connsiteX1" fmla="*/ 10409010 w 10409010"/>
              <a:gd name="connsiteY1" fmla="*/ 0 h 2740026"/>
              <a:gd name="connsiteX2" fmla="*/ 3191286 w 10409010"/>
              <a:gd name="connsiteY2" fmla="*/ 2740026 h 2740026"/>
              <a:gd name="connsiteX3" fmla="*/ 0 w 10409010"/>
              <a:gd name="connsiteY3" fmla="*/ 1070082 h 2740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09010" h="2740026">
                <a:moveTo>
                  <a:pt x="0" y="0"/>
                </a:moveTo>
                <a:lnTo>
                  <a:pt x="10409010" y="0"/>
                </a:lnTo>
                <a:lnTo>
                  <a:pt x="3191286" y="2740026"/>
                </a:lnTo>
                <a:lnTo>
                  <a:pt x="0" y="10700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PA_任意多边形 29"/>
          <p:cNvSpPr/>
          <p:nvPr>
            <p:custDataLst>
              <p:tags r:id="rId7"/>
            </p:custDataLst>
          </p:nvPr>
        </p:nvSpPr>
        <p:spPr>
          <a:xfrm>
            <a:off x="1270" y="-117475"/>
            <a:ext cx="10802620" cy="2660015"/>
          </a:xfrm>
          <a:custGeom>
            <a:avLst/>
            <a:gdLst>
              <a:gd name="connsiteX0" fmla="*/ 0 w 10198012"/>
              <a:gd name="connsiteY0" fmla="*/ 0 h 2659926"/>
              <a:gd name="connsiteX1" fmla="*/ 10198012 w 10198012"/>
              <a:gd name="connsiteY1" fmla="*/ 0 h 2659926"/>
              <a:gd name="connsiteX2" fmla="*/ 3191286 w 10198012"/>
              <a:gd name="connsiteY2" fmla="*/ 2659926 h 2659926"/>
              <a:gd name="connsiteX3" fmla="*/ 0 w 10198012"/>
              <a:gd name="connsiteY3" fmla="*/ 989982 h 2659926"/>
              <a:gd name="connsiteX4" fmla="*/ 0 w 10198012"/>
              <a:gd name="connsiteY4" fmla="*/ 0 h 2659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8012" h="2659926">
                <a:moveTo>
                  <a:pt x="0" y="0"/>
                </a:moveTo>
                <a:lnTo>
                  <a:pt x="10198012" y="0"/>
                </a:lnTo>
                <a:lnTo>
                  <a:pt x="3191286" y="2659926"/>
                </a:lnTo>
                <a:lnTo>
                  <a:pt x="0" y="989982"/>
                </a:lnTo>
                <a:lnTo>
                  <a:pt x="0" y="0"/>
                </a:lnTo>
                <a:close/>
              </a:path>
            </a:pathLst>
          </a:custGeom>
          <a:solidFill>
            <a:srgbClr val="B2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反白瑞翼教育LOGO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15435" y="513080"/>
            <a:ext cx="2254250" cy="508635"/>
          </a:xfrm>
          <a:prstGeom prst="rect">
            <a:avLst/>
          </a:prstGeom>
        </p:spPr>
      </p:pic>
      <p:pic>
        <p:nvPicPr>
          <p:cNvPr id="2" name="图片 1" descr="SUGON图标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51635" y="257175"/>
            <a:ext cx="2324735" cy="1020445"/>
          </a:xfrm>
          <a:prstGeom prst="rect">
            <a:avLst/>
          </a:prstGeom>
        </p:spPr>
      </p:pic>
      <p:sp>
        <p:nvSpPr>
          <p:cNvPr id="13" name="文本框 6"/>
          <p:cNvSpPr txBox="1"/>
          <p:nvPr/>
        </p:nvSpPr>
        <p:spPr>
          <a:xfrm>
            <a:off x="3001384" y="3086839"/>
            <a:ext cx="7933952" cy="3096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大数据应用开发语言</a:t>
            </a:r>
            <a:endParaRPr lang="en-US" altLang="zh-CN" sz="4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第十章</a:t>
            </a:r>
            <a:endParaRPr lang="en-US" altLang="zh-CN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4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Object Oriented Programming</a:t>
            </a:r>
            <a:r>
              <a:rPr lang="zh-CN" altLang="en-US" sz="4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（面对对象编程）</a:t>
            </a:r>
            <a:endParaRPr lang="en-US" altLang="zh-CN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Class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2000" dirty="0">
                <a:solidFill>
                  <a:srgbClr val="D4D4D4"/>
                </a:solidFill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...</a:t>
            </a: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get_student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from 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house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get_student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0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"Name: 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house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"House: 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endParaRPr lang="en-US" altLang="zh-CN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__name__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== 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"__main__"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endParaRPr lang="zh-CN" altLang="en-US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925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OOP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3600" b="1" dirty="0">
                <a:solidFill>
                  <a:schemeClr val="tx1"/>
                </a:solidFill>
              </a:rPr>
              <a:t>解释一下做了什么</a:t>
            </a:r>
            <a:endParaRPr lang="en-US" altLang="zh-CN" sz="3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3600" b="1" dirty="0">
                <a:solidFill>
                  <a:schemeClr val="tx1"/>
                </a:solidFill>
              </a:rPr>
              <a:t>1</a:t>
            </a:r>
            <a:r>
              <a:rPr lang="zh-CN" altLang="en-US" sz="3600" b="1" dirty="0">
                <a:solidFill>
                  <a:schemeClr val="tx1"/>
                </a:solidFill>
              </a:rPr>
              <a:t>、用</a:t>
            </a:r>
            <a:r>
              <a:rPr lang="en-US" altLang="zh-CN" sz="3600" b="1" dirty="0">
                <a:solidFill>
                  <a:schemeClr val="tx1"/>
                </a:solidFill>
              </a:rPr>
              <a:t>Class</a:t>
            </a:r>
            <a:r>
              <a:rPr lang="zh-CN" altLang="en-US" sz="3600" b="1" dirty="0">
                <a:solidFill>
                  <a:schemeClr val="tx1"/>
                </a:solidFill>
              </a:rPr>
              <a:t>创建了一个类</a:t>
            </a:r>
            <a:endParaRPr lang="en-US" altLang="zh-CN" sz="3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3600" b="1" dirty="0">
                <a:solidFill>
                  <a:schemeClr val="tx1"/>
                </a:solidFill>
              </a:rPr>
              <a:t>2</a:t>
            </a:r>
            <a:r>
              <a:rPr lang="zh-CN" altLang="en-US" sz="3600" b="1" dirty="0">
                <a:solidFill>
                  <a:schemeClr val="tx1"/>
                </a:solidFill>
              </a:rPr>
              <a:t>、使用</a:t>
            </a:r>
            <a:r>
              <a:rPr lang="en-US" altLang="zh-CN" sz="3600" b="1" dirty="0">
                <a:solidFill>
                  <a:schemeClr val="tx1"/>
                </a:solidFill>
              </a:rPr>
              <a:t>Class</a:t>
            </a:r>
            <a:r>
              <a:rPr lang="zh-CN" altLang="en-US" sz="3600" b="1" dirty="0">
                <a:solidFill>
                  <a:schemeClr val="tx1"/>
                </a:solidFill>
              </a:rPr>
              <a:t>时候，创建了一个对象（实例）</a:t>
            </a:r>
            <a:endParaRPr lang="en-US" altLang="zh-CN" sz="3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3600" b="1" dirty="0">
                <a:solidFill>
                  <a:schemeClr val="tx1"/>
                </a:solidFill>
              </a:rPr>
              <a:t>3</a:t>
            </a:r>
            <a:r>
              <a:rPr lang="zh-CN" altLang="en-US" sz="3600" b="1" dirty="0">
                <a:solidFill>
                  <a:schemeClr val="tx1"/>
                </a:solidFill>
              </a:rPr>
              <a:t>、</a:t>
            </a:r>
            <a:r>
              <a:rPr lang="en-US" altLang="zh-CN" sz="3600" b="1" dirty="0">
                <a:solidFill>
                  <a:schemeClr val="tx1"/>
                </a:solidFill>
              </a:rPr>
              <a:t>Class</a:t>
            </a:r>
            <a:r>
              <a:rPr lang="zh-CN" altLang="en-US" sz="3600" b="1" dirty="0">
                <a:solidFill>
                  <a:schemeClr val="tx1"/>
                </a:solidFill>
              </a:rPr>
              <a:t>就像一个蓝图或者一个模子</a:t>
            </a:r>
            <a:endParaRPr lang="en-US" altLang="zh-CN" sz="3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3600" b="1" dirty="0">
                <a:solidFill>
                  <a:schemeClr val="tx1"/>
                </a:solidFill>
              </a:rPr>
              <a:t>4</a:t>
            </a:r>
            <a:r>
              <a:rPr lang="zh-CN" altLang="en-US" sz="3600" b="1" dirty="0">
                <a:solidFill>
                  <a:schemeClr val="tx1"/>
                </a:solidFill>
              </a:rPr>
              <a:t>、对象是用这个蓝图盖的房子</a:t>
            </a:r>
            <a:endParaRPr lang="en-US" altLang="zh-CN" sz="3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3600" b="1" dirty="0">
                <a:solidFill>
                  <a:schemeClr val="tx1"/>
                </a:solidFill>
              </a:rPr>
              <a:t>5</a:t>
            </a:r>
            <a:r>
              <a:rPr lang="zh-CN" altLang="en-US" sz="3600" b="1" dirty="0">
                <a:solidFill>
                  <a:schemeClr val="tx1"/>
                </a:solidFill>
              </a:rPr>
              <a:t>、可以给对象属性，也叫实例变量</a:t>
            </a:r>
          </a:p>
        </p:txBody>
      </p:sp>
    </p:spTree>
    <p:extLst>
      <p:ext uri="{BB962C8B-B14F-4D97-AF65-F5344CB8AC3E}">
        <p14:creationId xmlns:p14="http://schemas.microsoft.com/office/powerpoint/2010/main" val="6064822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OOP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2000" b="1" i="0" dirty="0">
                <a:solidFill>
                  <a:srgbClr val="404040"/>
                </a:solidFill>
                <a:effectLst/>
                <a:latin typeface="-apple-system"/>
              </a:rPr>
              <a:t>定义一个</a:t>
            </a:r>
            <a:r>
              <a:rPr lang="en-US" altLang="zh-CN" sz="2000" b="1" i="0" dirty="0">
                <a:solidFill>
                  <a:srgbClr val="404040"/>
                </a:solidFill>
                <a:effectLst/>
                <a:latin typeface="-apple-system"/>
              </a:rPr>
              <a:t>Person</a:t>
            </a:r>
            <a:r>
              <a:rPr lang="zh-CN" altLang="en-US" sz="2000" b="1" i="0" dirty="0">
                <a:solidFill>
                  <a:srgbClr val="404040"/>
                </a:solidFill>
                <a:effectLst/>
                <a:latin typeface="-apple-system"/>
              </a:rPr>
              <a:t>类，使用</a:t>
            </a:r>
            <a:r>
              <a:rPr lang="en-US" altLang="zh-CN" sz="2000" b="1" i="0" dirty="0">
                <a:solidFill>
                  <a:srgbClr val="404040"/>
                </a:solidFill>
                <a:effectLst/>
                <a:latin typeface="-apple-system"/>
              </a:rPr>
              <a:t>Person</a:t>
            </a:r>
            <a:r>
              <a:rPr lang="zh-CN" altLang="en-US" sz="2000" b="1" i="0" dirty="0">
                <a:solidFill>
                  <a:srgbClr val="404040"/>
                </a:solidFill>
                <a:effectLst/>
                <a:latin typeface="-apple-system"/>
              </a:rPr>
              <a:t>类，创建一个</a:t>
            </a:r>
            <a:r>
              <a:rPr lang="en-US" altLang="zh-CN" sz="2000" b="1" i="0" dirty="0" err="1">
                <a:solidFill>
                  <a:srgbClr val="404040"/>
                </a:solidFill>
                <a:effectLst/>
                <a:latin typeface="-apple-system"/>
              </a:rPr>
              <a:t>mayun</a:t>
            </a:r>
            <a:r>
              <a:rPr lang="zh-CN" altLang="en-US" sz="2000" b="1" i="0" dirty="0">
                <a:solidFill>
                  <a:srgbClr val="404040"/>
                </a:solidFill>
                <a:effectLst/>
                <a:latin typeface="-apple-system"/>
              </a:rPr>
              <a:t>对象后，添加</a:t>
            </a:r>
            <a:r>
              <a:rPr lang="en-US" altLang="zh-CN" sz="2000" b="1" i="0" dirty="0">
                <a:solidFill>
                  <a:srgbClr val="404040"/>
                </a:solidFill>
                <a:effectLst/>
                <a:latin typeface="-apple-system"/>
              </a:rPr>
              <a:t>company</a:t>
            </a:r>
            <a:r>
              <a:rPr lang="zh-CN" altLang="en-US" sz="2000" b="1" i="0" dirty="0">
                <a:solidFill>
                  <a:srgbClr val="404040"/>
                </a:solidFill>
                <a:effectLst/>
                <a:latin typeface="-apple-system"/>
              </a:rPr>
              <a:t>属性，值是</a:t>
            </a:r>
            <a:r>
              <a:rPr lang="en-US" altLang="zh-CN" sz="2000" b="1" i="0" dirty="0">
                <a:solidFill>
                  <a:srgbClr val="404040"/>
                </a:solidFill>
                <a:effectLst/>
                <a:latin typeface="-apple-system"/>
              </a:rPr>
              <a:t>"</a:t>
            </a:r>
            <a:r>
              <a:rPr lang="zh-CN" altLang="en-US" sz="2000" b="1" i="0" dirty="0">
                <a:solidFill>
                  <a:srgbClr val="404040"/>
                </a:solidFill>
                <a:effectLst/>
                <a:latin typeface="-apple-system"/>
              </a:rPr>
              <a:t>阿里巴巴</a:t>
            </a:r>
            <a:r>
              <a:rPr lang="en-US" altLang="zh-CN" sz="2000" b="1" i="0" dirty="0">
                <a:solidFill>
                  <a:srgbClr val="404040"/>
                </a:solidFill>
                <a:effectLst/>
                <a:latin typeface="-apple-system"/>
              </a:rPr>
              <a:t>"</a:t>
            </a:r>
            <a:r>
              <a:rPr lang="zh-CN" altLang="en-US" sz="2000" b="1" i="0" dirty="0">
                <a:solidFill>
                  <a:srgbClr val="404040"/>
                </a:solidFill>
                <a:effectLst/>
                <a:latin typeface="-apple-system"/>
              </a:rPr>
              <a:t>；创建一个</a:t>
            </a:r>
            <a:r>
              <a:rPr lang="en-US" altLang="zh-CN" sz="2000" b="1" i="0" dirty="0" err="1">
                <a:solidFill>
                  <a:srgbClr val="404040"/>
                </a:solidFill>
                <a:effectLst/>
                <a:latin typeface="-apple-system"/>
              </a:rPr>
              <a:t>wangjianlin</a:t>
            </a:r>
            <a:r>
              <a:rPr lang="zh-CN" altLang="en-US" sz="2000" b="1" i="0" dirty="0">
                <a:solidFill>
                  <a:srgbClr val="404040"/>
                </a:solidFill>
                <a:effectLst/>
                <a:latin typeface="-apple-system"/>
              </a:rPr>
              <a:t>对象，添加</a:t>
            </a:r>
            <a:r>
              <a:rPr lang="en-US" altLang="zh-CN" sz="2000" b="1" i="0" dirty="0">
                <a:solidFill>
                  <a:srgbClr val="404040"/>
                </a:solidFill>
                <a:effectLst/>
                <a:latin typeface="-apple-system"/>
              </a:rPr>
              <a:t>company</a:t>
            </a:r>
            <a:r>
              <a:rPr lang="zh-CN" altLang="en-US" sz="2000" b="1" i="0" dirty="0">
                <a:solidFill>
                  <a:srgbClr val="404040"/>
                </a:solidFill>
                <a:effectLst/>
                <a:latin typeface="-apple-system"/>
              </a:rPr>
              <a:t>属性，值是</a:t>
            </a:r>
            <a:r>
              <a:rPr lang="en-US" altLang="zh-CN" sz="2000" b="1" i="0" dirty="0">
                <a:solidFill>
                  <a:srgbClr val="404040"/>
                </a:solidFill>
                <a:effectLst/>
                <a:latin typeface="-apple-system"/>
              </a:rPr>
              <a:t>"</a:t>
            </a:r>
            <a:r>
              <a:rPr lang="zh-CN" altLang="en-US" sz="2000" b="1" i="0" dirty="0">
                <a:solidFill>
                  <a:srgbClr val="404040"/>
                </a:solidFill>
                <a:effectLst/>
                <a:latin typeface="-apple-system"/>
              </a:rPr>
              <a:t>万达集团</a:t>
            </a:r>
            <a:r>
              <a:rPr lang="en-US" altLang="zh-CN" sz="2000" b="1" i="0" dirty="0">
                <a:solidFill>
                  <a:srgbClr val="404040"/>
                </a:solidFill>
                <a:effectLst/>
                <a:latin typeface="-apple-system"/>
              </a:rPr>
              <a:t>"</a:t>
            </a:r>
          </a:p>
          <a:p>
            <a:pPr marL="0" indent="0">
              <a:buNone/>
            </a:pPr>
            <a:endParaRPr lang="en-US" altLang="zh-CN" sz="3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altLang="zh-CN" sz="3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zh-CN" altLang="en-US" sz="2000" b="1" i="0" dirty="0">
                <a:solidFill>
                  <a:srgbClr val="404040"/>
                </a:solidFill>
                <a:effectLst/>
                <a:latin typeface="-apple-system"/>
              </a:rPr>
              <a:t> 定义一个水果类，然后通过水果类，创建苹果对象、橘子对象、西瓜对象并分别添加上颜色属性</a:t>
            </a:r>
          </a:p>
          <a:p>
            <a:pPr marL="0" indent="0">
              <a:buNone/>
            </a:pPr>
            <a:endParaRPr lang="zh-CN" altLang="en-US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75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实例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Employee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pass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b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emp_1 = Employee()</a:t>
            </a:r>
            <a:r>
              <a:rPr lang="en-US" altLang="zh-CN" sz="2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</a:t>
            </a:r>
            <a:r>
              <a:rPr lang="zh-CN" altLang="en-US" sz="2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实例</a:t>
            </a:r>
            <a:endParaRPr lang="zh-CN" altLang="en-US" sz="2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emp_2 = Employee()</a:t>
            </a:r>
          </a:p>
          <a:p>
            <a:b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(emp_1)# </a:t>
            </a:r>
            <a:r>
              <a:rPr lang="zh-CN" altLang="en-US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唯一的</a:t>
            </a:r>
            <a:endParaRPr lang="en-US" altLang="zh-CN" sz="2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(emp_2)</a:t>
            </a:r>
          </a:p>
          <a:p>
            <a:pPr marL="0" indent="0">
              <a:buNone/>
            </a:pPr>
            <a:endParaRPr lang="zh-CN" altLang="en-US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7774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实例变量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2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Employee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2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pass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b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emp_1 = Employee()</a:t>
            </a:r>
            <a:r>
              <a:rPr lang="en-US" altLang="zh-CN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</a:t>
            </a:r>
            <a:r>
              <a:rPr lang="zh-CN" altLang="en-US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实例</a:t>
            </a:r>
            <a:endParaRPr lang="zh-CN" altLang="en-US" sz="1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emp_2 = Employee()</a:t>
            </a:r>
          </a:p>
          <a:p>
            <a:b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emp_1.first = </a:t>
            </a:r>
            <a:r>
              <a:rPr lang="en-US" altLang="zh-CN" sz="12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12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Weiye</a:t>
            </a:r>
            <a:r>
              <a:rPr lang="en-US" altLang="zh-CN" sz="12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endParaRPr lang="en-US" altLang="zh-CN" sz="1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emp_1.last = </a:t>
            </a:r>
            <a:r>
              <a:rPr lang="en-US" altLang="zh-CN" sz="12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"Yu"</a:t>
            </a:r>
            <a:endParaRPr lang="en-US" altLang="zh-CN" sz="1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emp_1.email = </a:t>
            </a:r>
            <a:r>
              <a:rPr lang="en-US" altLang="zh-CN" sz="12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"Yu.weiye@company.com"</a:t>
            </a:r>
            <a:endParaRPr lang="en-US" altLang="zh-CN" sz="1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emp_1.salary = </a:t>
            </a:r>
            <a:r>
              <a:rPr lang="en-US" altLang="zh-CN" sz="12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5000</a:t>
            </a:r>
            <a:endParaRPr lang="en-US" altLang="zh-CN" sz="1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emp_2.first = </a:t>
            </a:r>
            <a:r>
              <a:rPr lang="en-US" altLang="zh-CN" sz="12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"Test"</a:t>
            </a:r>
            <a:endParaRPr lang="en-US" altLang="zh-CN" sz="1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emp_2.last = </a:t>
            </a:r>
            <a:r>
              <a:rPr lang="en-US" altLang="zh-CN" sz="12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"User"</a:t>
            </a:r>
            <a:endParaRPr lang="en-US" altLang="zh-CN" sz="1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emp_2.email = </a:t>
            </a:r>
            <a:r>
              <a:rPr lang="en-US" altLang="zh-CN" sz="12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"Test.User@company.com"</a:t>
            </a:r>
            <a:endParaRPr lang="en-US" altLang="zh-CN" sz="1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emp_2.salary = </a:t>
            </a:r>
            <a:r>
              <a:rPr lang="en-US" altLang="zh-CN" sz="12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6000</a:t>
            </a:r>
            <a:endParaRPr lang="en-US" altLang="zh-CN" sz="1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2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(emp_1.email)</a:t>
            </a:r>
          </a:p>
          <a:p>
            <a:r>
              <a:rPr lang="en-US" altLang="zh-CN" sz="12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(emp_2.email)</a:t>
            </a:r>
          </a:p>
          <a:p>
            <a:pPr marL="0" indent="0">
              <a:buNone/>
            </a:pPr>
            <a:endParaRPr lang="zh-CN" alt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3281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实例变量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Employee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__</a:t>
            </a:r>
            <a:r>
              <a:rPr lang="en-US" altLang="zh-CN" sz="2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__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en-US" altLang="zh-CN" sz="20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2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first</a:t>
            </a:r>
            <a:r>
              <a:rPr lang="en-US" altLang="zh-CN" sz="20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2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last</a:t>
            </a:r>
            <a:r>
              <a:rPr lang="en-US" altLang="zh-CN" sz="20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2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salary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0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en-US" altLang="zh-CN" sz="20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.first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0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en-US" altLang="zh-CN" sz="20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.last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0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en-US" altLang="zh-CN" sz="20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.salary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0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en-US" altLang="zh-CN" sz="20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.email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first + 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"."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+ last + 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"@company.com"</a:t>
            </a:r>
            <a:endParaRPr lang="en-US" altLang="zh-CN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emp_1 = Employee(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"Weiye"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"Yu"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5000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altLang="zh-CN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</a:t>
            </a:r>
            <a:r>
              <a:rPr lang="zh-CN" altLang="en-US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实例</a:t>
            </a:r>
            <a:endParaRPr lang="zh-CN" altLang="en-US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emp_2 = Employee(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"Test"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"User"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6000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(emp_1.email)</a:t>
            </a:r>
          </a:p>
          <a:p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(emp_2.email)</a:t>
            </a:r>
          </a:p>
          <a:p>
            <a:r>
              <a:rPr lang="en-US" altLang="zh-CN" sz="1200" b="1" dirty="0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print(f"{emp_1.first} {emp_1.last}")</a:t>
            </a:r>
          </a:p>
          <a:p>
            <a:endParaRPr lang="en-US" altLang="zh-CN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zh-CN" altLang="en-US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4215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self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Employee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__</a:t>
            </a:r>
            <a:r>
              <a:rPr lang="en-US" altLang="zh-CN" sz="1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__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en-US" altLang="zh-CN" sz="1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1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first</a:t>
            </a:r>
            <a:r>
              <a:rPr lang="en-US" altLang="zh-CN" sz="1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1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last</a:t>
            </a:r>
            <a:r>
              <a:rPr lang="en-US" altLang="zh-CN" sz="1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1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salary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en-US" altLang="zh-CN" sz="1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.first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en-US" altLang="zh-CN" sz="1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.last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en-US" altLang="zh-CN" sz="1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.salary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en-US" altLang="zh-CN" sz="1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.email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first + </a:t>
            </a:r>
            <a:r>
              <a:rPr lang="en-US" altLang="zh-CN" sz="1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"."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+ last + </a:t>
            </a:r>
            <a:r>
              <a:rPr lang="en-US" altLang="zh-CN" sz="1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"@company.com"</a:t>
            </a:r>
            <a:endParaRPr lang="en-US" altLang="zh-CN" sz="1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):# </a:t>
            </a:r>
            <a:r>
              <a:rPr lang="zh-CN" altLang="en-US" sz="1400" b="0" dirty="0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如果我们不写这个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zh-CN" altLang="en-US" sz="1400" b="0" dirty="0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会怎么样？</a:t>
            </a:r>
            <a:endParaRPr lang="en-US" altLang="zh-CN" sz="1400" b="0" dirty="0">
              <a:solidFill>
                <a:srgbClr val="FF0000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1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1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14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en-US" altLang="zh-CN" sz="1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.first</a:t>
            </a:r>
            <a:r>
              <a:rPr lang="en-US" altLang="zh-CN" sz="1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1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14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en-US" altLang="zh-CN" sz="1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.last</a:t>
            </a:r>
            <a:r>
              <a:rPr lang="en-US" altLang="zh-CN" sz="1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1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endParaRPr lang="en-US" altLang="zh-CN" sz="1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emp_1 = Employee(</a:t>
            </a:r>
            <a:r>
              <a:rPr lang="en-US" altLang="zh-CN" sz="1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"Weiye"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1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"Yu"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1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5000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altLang="zh-CN" sz="1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</a:t>
            </a:r>
            <a:r>
              <a:rPr lang="zh-CN" altLang="en-US" sz="1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实例</a:t>
            </a:r>
            <a:endParaRPr lang="zh-CN" altLang="en-US" sz="1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emp_2 = Employee(</a:t>
            </a:r>
            <a:r>
              <a:rPr lang="en-US" altLang="zh-CN" sz="1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"Test"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1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"User"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1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6000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b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(emp_1.fullname())</a:t>
            </a:r>
          </a:p>
          <a:p>
            <a:pPr marL="0" indent="0">
              <a:buNone/>
            </a:pPr>
            <a:endParaRPr lang="zh-CN" alt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7470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另一种调用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Employee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__</a:t>
            </a:r>
            <a:r>
              <a:rPr lang="en-US" altLang="zh-CN" sz="1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__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en-US" altLang="zh-CN" sz="1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1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first</a:t>
            </a:r>
            <a:r>
              <a:rPr lang="en-US" altLang="zh-CN" sz="1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1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last</a:t>
            </a:r>
            <a:r>
              <a:rPr lang="en-US" altLang="zh-CN" sz="1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1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salary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en-US" altLang="zh-CN" sz="1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.first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en-US" altLang="zh-CN" sz="1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.last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en-US" altLang="zh-CN" sz="1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.salary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en-US" altLang="zh-CN" sz="1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.email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first + </a:t>
            </a:r>
            <a:r>
              <a:rPr lang="en-US" altLang="zh-CN" sz="1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"."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+ last + </a:t>
            </a:r>
            <a:r>
              <a:rPr lang="en-US" altLang="zh-CN" sz="1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"@company.com"</a:t>
            </a:r>
            <a:endParaRPr lang="en-US" altLang="zh-CN" sz="1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 </a:t>
            </a:r>
            <a:r>
              <a:rPr lang="en-US" altLang="zh-CN" sz="1400" b="0" dirty="0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#</a:t>
            </a:r>
            <a:r>
              <a:rPr lang="zh-CN" altLang="en-US" sz="1400" b="0" dirty="0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如果不写会怎么样？</a:t>
            </a:r>
            <a:endParaRPr lang="en-US" altLang="zh-CN" sz="1400" b="0" dirty="0">
              <a:solidFill>
                <a:srgbClr val="FF0000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1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1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14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en-US" altLang="zh-CN" sz="1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.first</a:t>
            </a:r>
            <a:r>
              <a:rPr lang="en-US" altLang="zh-CN" sz="1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1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14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self</a:t>
            </a:r>
            <a:r>
              <a:rPr lang="en-US" altLang="zh-CN" sz="1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.last</a:t>
            </a:r>
            <a:r>
              <a:rPr lang="en-US" altLang="zh-CN" sz="1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1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endParaRPr lang="en-US" altLang="zh-CN" sz="1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emp_1 = Employee(</a:t>
            </a:r>
            <a:r>
              <a:rPr lang="en-US" altLang="zh-CN" sz="1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"Weiye"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1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"Yu"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1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5000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altLang="zh-CN" sz="1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</a:t>
            </a:r>
            <a:r>
              <a:rPr lang="zh-CN" altLang="en-US" sz="1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实例</a:t>
            </a:r>
            <a:endParaRPr lang="zh-CN" altLang="en-US" sz="1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emp_2 = Employee(</a:t>
            </a:r>
            <a:r>
              <a:rPr lang="en-US" altLang="zh-CN" sz="1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"Test"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1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"User"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14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6000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b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(emp_1.fullname())</a:t>
            </a:r>
          </a:p>
          <a:p>
            <a:r>
              <a:rPr lang="en-US" altLang="zh-CN" sz="1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Employee.fullname</a:t>
            </a:r>
            <a:r>
              <a:rPr lang="en-US" altLang="zh-CN" sz="1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(emp_1))</a:t>
            </a:r>
          </a:p>
          <a:p>
            <a:pPr marL="0" indent="0">
              <a:buNone/>
            </a:pPr>
            <a:endParaRPr lang="zh-CN" alt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567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OOP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1.04)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emp_1 = Employee("Weiye","Yu",5000)#</a:t>
            </a:r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实例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emp_2 = Employee("Test","User",6000)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print(emp_1.salary)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emp_1.apply_raise()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print(emp_1.salary)</a:t>
            </a:r>
          </a:p>
          <a:p>
            <a:pPr marL="0" indent="0">
              <a:buNone/>
            </a:pPr>
            <a:endParaRPr lang="zh-CN" alt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3323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类变量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emp_1 = Employee("Weiye","Yu",5000)#</a:t>
            </a:r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实例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emp_2 = Employee("Test","User",6000)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print(emp_1.salary)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emp_1.apply_raise()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print(emp_1.salary)</a:t>
            </a:r>
          </a:p>
          <a:p>
            <a:pPr marL="0" indent="0">
              <a:buNone/>
            </a:pPr>
            <a:endParaRPr lang="zh-CN" alt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890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例子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"Name: 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house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"House: 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from 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house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zh-CN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0996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类变量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Employee.apply_amount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emp_1 = Employee("Weiye","Yu",5000)#</a:t>
            </a:r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实例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emp_2 = Employee("Test","User",6000)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print(emp_1.salary)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emp_1.apply_raise()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print(emp_1.salary)</a:t>
            </a:r>
          </a:p>
          <a:p>
            <a:pPr marL="0" indent="0">
              <a:buNone/>
            </a:pPr>
            <a:endParaRPr lang="zh-CN" alt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6432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类变量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emp_1 = Employee("Weiye","Yu",5000)#</a:t>
            </a:r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实例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emp_2 = Employee("Test","User",6000)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print(emp_1.salary)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emp_1.apply_raise()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print(emp_1.salary)</a:t>
            </a:r>
          </a:p>
          <a:p>
            <a:pPr marL="0" indent="0">
              <a:buNone/>
            </a:pPr>
            <a:endParaRPr lang="zh-CN" alt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5516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类变量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emp_1 = Employee("Weiye","Yu",5000)#</a:t>
            </a:r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实例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emp_2 = Employee("Test","User",6000)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print(emp_1.apply_amount)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print(emp_1.apply_amount)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Employee.apply_amount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zh-CN" alt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2836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类变量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2400" b="1" dirty="0">
                <a:solidFill>
                  <a:schemeClr val="tx1"/>
                </a:solidFill>
              </a:rPr>
              <a:t>在需要一个属性的时候，先检查实例中是否有，如果没有，就要看是否从类中继承了这个属性，也就是类变量。</a:t>
            </a:r>
          </a:p>
        </p:txBody>
      </p:sp>
    </p:spTree>
    <p:extLst>
      <p:ext uri="{BB962C8B-B14F-4D97-AF65-F5344CB8AC3E}">
        <p14:creationId xmlns:p14="http://schemas.microsoft.com/office/powerpoint/2010/main" val="6581938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类变量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emp_1 = Employee("Weiye","Yu",5000)#</a:t>
            </a:r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实例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emp_2 = Employee("Test","User",6000)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print(emp_1.__dict__)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print(Employee.__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dict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__)</a:t>
            </a:r>
          </a:p>
          <a:p>
            <a:pPr marL="0" indent="0">
              <a:buNone/>
            </a:pPr>
            <a:endParaRPr lang="zh-CN" alt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9798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类变量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emp_1 = Employee("Weiye","Yu",5000)#</a:t>
            </a:r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实例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emp_2 = Employee("Test","User",6000)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Employee.apply_amount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1.05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print(emp_1.apply_amount)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print(emp_1.apply_amount)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Employee.apply_amount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zh-CN" alt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1263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类变量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emp_1 = Employee("Weiye","Yu",5000)#</a:t>
            </a:r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实例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emp_2 = Employee("Test","User",6000)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emp_1.apply_amount = 1.05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print(emp_1.apply_amount)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print(emp_2.apply_amount)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Employee.apply_amount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zh-CN" alt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9208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类变量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emp_1 = Employee("Weiye","Yu",5000)#</a:t>
            </a:r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实例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emp_2 = Employee("Test","User",6000)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emp_1.apply_amount = 1.05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print(emp_1.__dict__)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print(emp_1.apply_amount)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print(emp_2.apply_amount)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Employee.apply_amount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zh-CN" alt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5880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类变量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num_of_emps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0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Employee.num_of_emps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+= 1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emp_1 = Employee("Weiye","Yu",5000)#</a:t>
            </a:r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实例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emp_2 = Employee("Test","User",6000)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Employee.num_of_emps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zh-CN" alt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7537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method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2400" b="1" dirty="0">
                <a:solidFill>
                  <a:schemeClr val="tx1"/>
                </a:solidFill>
              </a:rPr>
              <a:t>regular method  class method </a:t>
            </a:r>
          </a:p>
          <a:p>
            <a:pPr marL="0" indent="0">
              <a:buNone/>
            </a:pPr>
            <a:r>
              <a:rPr lang="en-US" altLang="zh-CN" sz="2400" b="1" dirty="0">
                <a:solidFill>
                  <a:schemeClr val="tx1"/>
                </a:solidFill>
              </a:rPr>
              <a:t>self</a:t>
            </a:r>
            <a:r>
              <a:rPr lang="zh-CN" altLang="en-US" sz="2400" b="1" dirty="0">
                <a:solidFill>
                  <a:schemeClr val="tx1"/>
                </a:solidFill>
              </a:rPr>
              <a:t>作为第一个参数</a:t>
            </a:r>
            <a:endParaRPr lang="en-US" altLang="zh-CN" sz="2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zh-CN" altLang="en-US" sz="2400" b="1" dirty="0">
                <a:solidFill>
                  <a:schemeClr val="tx1"/>
                </a:solidFill>
              </a:rPr>
              <a:t>转化成</a:t>
            </a:r>
            <a:r>
              <a:rPr lang="en-US" altLang="zh-CN" sz="2400" b="1" dirty="0">
                <a:solidFill>
                  <a:schemeClr val="tx1"/>
                </a:solidFill>
              </a:rPr>
              <a:t>class method</a:t>
            </a:r>
            <a:r>
              <a:rPr lang="zh-CN" altLang="en-US" sz="2400" b="1" dirty="0">
                <a:solidFill>
                  <a:schemeClr val="tx1"/>
                </a:solidFill>
              </a:rPr>
              <a:t>怎么写呢</a:t>
            </a:r>
          </a:p>
        </p:txBody>
      </p:sp>
    </p:spTree>
    <p:extLst>
      <p:ext uri="{BB962C8B-B14F-4D97-AF65-F5344CB8AC3E}">
        <p14:creationId xmlns:p14="http://schemas.microsoft.com/office/powerpoint/2010/main" val="2283687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函数化写法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get_name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house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get_house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from 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house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get_name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"Name: 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也可以命名 </a:t>
            </a:r>
            <a:r>
              <a:rPr lang="en-US" altLang="zh-CN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return name</a:t>
            </a:r>
            <a:endParaRPr lang="en-US" altLang="zh-CN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get_house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"House: 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__name__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== 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"__main__"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endParaRPr lang="zh-CN" alt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555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class method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num_of_emps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0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Employee.num_of_emps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+= 1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@classmethod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set_raise_amount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, amount):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pass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emp_1 = Employee("Weiye","Yu",5000)#</a:t>
            </a:r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实例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emp_2 = Employee("Test","User",6000)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Employee.num_of_emps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zh-CN" alt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6098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class method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num_of_emps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0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Employee.num_of_emps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+= 1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@classmethod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set_raise_amount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, amount):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cls.aplly_amount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amount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emp_1 = Employee("Weiye","Yu",5000)#</a:t>
            </a:r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实例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emp_2 = Employee("Test","User",6000)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Employee.apply_amount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print(emp_1.apply_amount)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print(emp_1.apply_amount)</a:t>
            </a:r>
          </a:p>
          <a:p>
            <a:pPr marL="0" indent="0">
              <a:buNone/>
            </a:pPr>
            <a:endParaRPr lang="zh-CN" alt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3678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class method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num_of_emps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0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Employee.num_of_emps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+= 1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@classmethod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set_raise_amount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, amount):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cls.apply_amount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amount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emp_1 = Employee("Weiye","Yu",5000)#</a:t>
            </a:r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实例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emp_2 = Employee("Test","User",6000)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Employee.set_raise_amount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(1.05)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Employee.apply_amount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print(emp_1.apply_amount)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print(emp_1.apply_amount)</a:t>
            </a:r>
          </a:p>
          <a:p>
            <a:pPr marL="0" indent="0">
              <a:buNone/>
            </a:pPr>
            <a:endParaRPr lang="zh-CN" alt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5577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class method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2400" b="1" dirty="0">
                <a:solidFill>
                  <a:schemeClr val="tx1"/>
                </a:solidFill>
              </a:rPr>
              <a:t>这是因为我们现在运行的是</a:t>
            </a:r>
            <a:r>
              <a:rPr lang="en-US" altLang="zh-CN" sz="2400" b="1" dirty="0">
                <a:solidFill>
                  <a:schemeClr val="tx1"/>
                </a:solidFill>
              </a:rPr>
              <a:t>class method,</a:t>
            </a:r>
            <a:r>
              <a:rPr lang="zh-CN" altLang="en-US" sz="2400" b="1" dirty="0">
                <a:solidFill>
                  <a:schemeClr val="tx1"/>
                </a:solidFill>
              </a:rPr>
              <a:t>所以修改的是</a:t>
            </a:r>
            <a:r>
              <a:rPr lang="en-US" altLang="zh-CN" sz="2400" b="1" dirty="0">
                <a:solidFill>
                  <a:schemeClr val="tx1"/>
                </a:solidFill>
              </a:rPr>
              <a:t>class variable</a:t>
            </a:r>
            <a:r>
              <a:rPr lang="zh-CN" altLang="en-US" sz="2400" b="1" dirty="0">
                <a:solidFill>
                  <a:schemeClr val="tx1"/>
                </a:solidFill>
              </a:rPr>
              <a:t>而不是实例。</a:t>
            </a:r>
            <a:endParaRPr lang="en-US" altLang="zh-CN" sz="2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altLang="zh-CN" sz="2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zh-CN" altLang="en-US" sz="2400" b="1" dirty="0">
                <a:solidFill>
                  <a:schemeClr val="tx1"/>
                </a:solidFill>
              </a:rPr>
              <a:t>相当于：</a:t>
            </a:r>
            <a:endParaRPr lang="en-US" altLang="zh-CN" sz="2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2400" b="1" dirty="0" err="1">
                <a:solidFill>
                  <a:schemeClr val="tx1"/>
                </a:solidFill>
              </a:rPr>
              <a:t>Employee.apply_amount</a:t>
            </a:r>
            <a:r>
              <a:rPr lang="en-US" altLang="zh-CN" sz="2400" b="1" dirty="0">
                <a:solidFill>
                  <a:schemeClr val="tx1"/>
                </a:solidFill>
              </a:rPr>
              <a:t>=1.05</a:t>
            </a:r>
          </a:p>
          <a:p>
            <a:pPr marL="0" indent="0">
              <a:buNone/>
            </a:pPr>
            <a:r>
              <a:rPr lang="zh-CN" altLang="en-US" sz="2400" b="1">
                <a:solidFill>
                  <a:schemeClr val="tx1"/>
                </a:solidFill>
              </a:rPr>
              <a:t>这里使用的是类方法</a:t>
            </a:r>
            <a:endParaRPr lang="en-US" altLang="zh-CN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5824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class method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num_of_emps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0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Employee.num_of_emps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+= 1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@classmethod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set_raise_amount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, amount):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cls.apply_amount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amount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emp_1 = Employee("Weiye","Yu",5000)#</a:t>
            </a:r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实例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emp_2 = Employee("Test","User",6000)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emp_1.set_raise_amount(1.05)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Employee.apply_amount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print(emp_1.apply_amount)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print(emp_1.apply_amount)</a:t>
            </a:r>
          </a:p>
          <a:p>
            <a:pPr marL="0" indent="0">
              <a:buNone/>
            </a:pPr>
            <a:endParaRPr lang="en-US" altLang="zh-CN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88674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class method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num_of_emps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0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Employee.num_of_emps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+= 1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@classmethod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set_raise_amount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, amount):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cls.apply_amount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amount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emp_1 = Employee("Weiye","Yu",5000)#</a:t>
            </a:r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实例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emp_2 = Employee("Test","User",6000)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emp_str_1 = "John-Doe-70000"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emp_str_2 = "Steve-Smith-30000"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emp_str_3 = "Jane-Doe-90000"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first, last, salary = emp_str_1.split("-")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new_emp_1 = Employee(first, last, salary)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print(new_emp_1.email)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print(new_emp_1.salary)</a:t>
            </a:r>
          </a:p>
          <a:p>
            <a:pPr marL="0" indent="0">
              <a:buNone/>
            </a:pPr>
            <a:endParaRPr lang="en-US" altLang="zh-CN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6934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class method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num_of_emps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0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Employee.num_of_emps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+= 1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@classmethod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set_raise_amount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, amount):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cls.apply_amount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amount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@classmethod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from_string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cls,emp_str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first, last, salary =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emp_str.split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("-")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(first, last, salary)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emp_1 = Employee("Weiye","Yu",5000)#</a:t>
            </a:r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实例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emp_2 = Employee("Test","User",6000)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emp_str_1 = "John-Doe-70000"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emp_str_2 = "Steve-Smith-30000"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emp_str_3 = "Jane-Doe-90000"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new_emp_1 =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Employee.from_string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(emp_str_1)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print(new_emp_1.email)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print(new_emp_1.salary)</a:t>
            </a:r>
          </a:p>
          <a:p>
            <a:pPr marL="0" indent="0">
              <a:buNone/>
            </a:pPr>
            <a:endParaRPr lang="en-US" altLang="zh-CN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3606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 static method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2400" b="1" dirty="0">
                <a:solidFill>
                  <a:schemeClr val="tx1"/>
                </a:solidFill>
              </a:rPr>
              <a:t>总结一下</a:t>
            </a:r>
            <a:endParaRPr lang="en-US" altLang="zh-CN" sz="2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2400" b="1" dirty="0">
                <a:solidFill>
                  <a:schemeClr val="tx1"/>
                </a:solidFill>
              </a:rPr>
              <a:t>regular method </a:t>
            </a:r>
            <a:r>
              <a:rPr lang="zh-CN" altLang="en-US" sz="2400" b="1" dirty="0">
                <a:solidFill>
                  <a:schemeClr val="tx1"/>
                </a:solidFill>
              </a:rPr>
              <a:t>传入的是</a:t>
            </a:r>
            <a:r>
              <a:rPr lang="en-US" altLang="zh-CN" sz="2400" b="1" dirty="0">
                <a:solidFill>
                  <a:schemeClr val="tx1"/>
                </a:solidFill>
              </a:rPr>
              <a:t>self</a:t>
            </a:r>
          </a:p>
          <a:p>
            <a:pPr marL="0" indent="0">
              <a:buNone/>
            </a:pPr>
            <a:r>
              <a:rPr lang="en-US" altLang="zh-CN" sz="2400" b="1" dirty="0">
                <a:solidFill>
                  <a:schemeClr val="tx1"/>
                </a:solidFill>
              </a:rPr>
              <a:t>class method </a:t>
            </a:r>
            <a:r>
              <a:rPr lang="zh-CN" altLang="en-US" sz="2400" b="1" dirty="0">
                <a:solidFill>
                  <a:schemeClr val="tx1"/>
                </a:solidFill>
              </a:rPr>
              <a:t>传入的是</a:t>
            </a:r>
            <a:r>
              <a:rPr lang="en-US" altLang="zh-CN" sz="2400" b="1" dirty="0" err="1">
                <a:solidFill>
                  <a:schemeClr val="tx1"/>
                </a:solidFill>
              </a:rPr>
              <a:t>cls</a:t>
            </a:r>
            <a:endParaRPr lang="en-US" altLang="zh-CN" sz="2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2400" b="1" dirty="0">
                <a:solidFill>
                  <a:schemeClr val="tx1"/>
                </a:solidFill>
              </a:rPr>
              <a:t>static method </a:t>
            </a:r>
            <a:r>
              <a:rPr lang="zh-CN" altLang="en-US" sz="2400" b="1" dirty="0">
                <a:solidFill>
                  <a:schemeClr val="tx1"/>
                </a:solidFill>
              </a:rPr>
              <a:t>没有默认传入的东西</a:t>
            </a:r>
            <a:endParaRPr lang="en-US" altLang="zh-CN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89631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 static method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num_of_emps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0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Employee.num_of_emps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+= 1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@classmethod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set_raise_amount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, amount):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cls.apply_amount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amount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@classmethod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from_string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cls,emp_str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first, last, salary =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emp_str.split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("-")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(first, last, salary)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@staticmethod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is_workday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(day):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if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day.weekday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() == 5 or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day.weekday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() == 6: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    return False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True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emp_1 = Employee("Weiye","Yu",5000)#</a:t>
            </a:r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实例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emp_2 = Employee("Test","User",6000)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import datetime</a:t>
            </a:r>
          </a:p>
          <a:p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my_date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datetime.date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(2023,6,10)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Employee.is_workday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my_date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))</a:t>
            </a:r>
          </a:p>
          <a:p>
            <a:pPr marL="0" indent="0">
              <a:buNone/>
            </a:pPr>
            <a:endParaRPr lang="en-US" altLang="zh-CN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75218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继承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emp_1 = Employee("Weiye","Yu",5000)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emp_2 = Employee("Test","User",6000)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print(emp_1.email)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print(emp_2.email)</a:t>
            </a:r>
          </a:p>
          <a:p>
            <a:pPr marL="0" indent="0">
              <a:buNone/>
            </a:pPr>
            <a:endParaRPr lang="en-US" altLang="zh-CN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14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简化一下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name, house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get_student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from 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house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get_student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"Name: 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house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"House: 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house</a:t>
            </a:r>
            <a:endParaRPr lang="zh-CN" altLang="en-US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zh-CN" altLang="en-US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__name__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== 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"__main__"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endParaRPr lang="zh-CN" altLang="en-US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10521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继承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Developer(Employee):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pass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dev_1 = Developer("weiye","Yu",5000)</a:t>
            </a:r>
          </a:p>
          <a:p>
            <a:r>
              <a:rPr lang="en-US" altLang="zh-CN" sz="1400" dirty="0">
                <a:solidFill>
                  <a:schemeClr val="tx1"/>
                </a:solidFill>
                <a:latin typeface="Consolas" panose="020B0609020204030204" pitchFamily="49" charset="0"/>
              </a:rPr>
              <a:t>dev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_2 = Developer("Test","User",6000)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</a:t>
            </a:r>
            <a:r>
              <a:rPr lang="en-US" altLang="zh-CN" sz="1400" dirty="0">
                <a:solidFill>
                  <a:schemeClr val="tx1"/>
                </a:solidFill>
                <a:latin typeface="Consolas" panose="020B0609020204030204" pitchFamily="49" charset="0"/>
              </a:rPr>
              <a:t>dev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_1.email)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</a:t>
            </a:r>
            <a:r>
              <a:rPr lang="en-US" altLang="zh-CN" sz="1400" dirty="0">
                <a:solidFill>
                  <a:schemeClr val="tx1"/>
                </a:solidFill>
                <a:latin typeface="Consolas" panose="020B0609020204030204" pitchFamily="49" charset="0"/>
              </a:rPr>
              <a:t>dev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_2.email)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endParaRPr lang="en-US" altLang="zh-CN" sz="14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80236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继承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Developer(Employee):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pass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dirty="0">
                <a:solidFill>
                  <a:schemeClr val="tx1"/>
                </a:solidFill>
                <a:latin typeface="Consolas" panose="020B0609020204030204" pitchFamily="49" charset="0"/>
              </a:rPr>
              <a:t>dev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_1 = Developer("weiye","Yu",5000)</a:t>
            </a:r>
          </a:p>
          <a:p>
            <a:r>
              <a:rPr lang="en-US" altLang="zh-CN" sz="1400" dirty="0">
                <a:solidFill>
                  <a:schemeClr val="tx1"/>
                </a:solidFill>
                <a:latin typeface="Consolas" panose="020B0609020204030204" pitchFamily="49" charset="0"/>
              </a:rPr>
              <a:t>dev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_2 = Developer("Test","User",6000)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print(help(Developer))</a:t>
            </a:r>
          </a:p>
          <a:p>
            <a:pPr marL="0" indent="0">
              <a:buNone/>
            </a:pPr>
            <a:endParaRPr lang="en-US" altLang="zh-CN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5980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继承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Developer(Employee):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pass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dev1 = Developer("weiye","Yu",5000)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dev2 = Developer("Test","User",6000)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print(dev1.salary)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dev1.apply_raise()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print(dev1.salary)</a:t>
            </a:r>
          </a:p>
          <a:p>
            <a:pPr marL="0" indent="0">
              <a:buNone/>
            </a:pPr>
            <a:endParaRPr lang="en-US" altLang="zh-CN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44833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继承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Developer(Employee):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1.1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dev1 = Developer("weiye","Yu",5000)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dev2 = Developer("Test","User",6000)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print(dev1.salary)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dev1.apply_raise()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print(dev1.salary)</a:t>
            </a:r>
          </a:p>
          <a:p>
            <a:pPr marL="0" indent="0">
              <a:buNone/>
            </a:pPr>
            <a:endParaRPr lang="en-US" altLang="zh-CN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73035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继承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Developer(Employee):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1.1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dev1 = Employee("weiye","Yu",5000) #</a:t>
            </a:r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改回来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dev2 = Developer("Test","User",6000)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print(dev1.salary)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dev1.apply_raise()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print(dev1.salary)</a:t>
            </a:r>
          </a:p>
          <a:p>
            <a:pPr marL="0" indent="0">
              <a:buNone/>
            </a:pPr>
            <a:endParaRPr lang="en-US" altLang="zh-CN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60402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初始化更多信息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Developer(Employee):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1.1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self,first,last,salary,pro_lang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super().__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  # super()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dev1 = Developer("weiye","Yu",5000) #</a:t>
            </a:r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改回来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dev2 = Developer("Test","User",6000)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print(dev1.salary)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dev1.apply_raise()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print(dev1.salary)</a:t>
            </a:r>
          </a:p>
          <a:p>
            <a:pPr marL="0" indent="0">
              <a:buNone/>
            </a:pPr>
            <a:endParaRPr lang="en-US" altLang="zh-CN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8862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初始化更多信息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Developer(Employee):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1.1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self,first,last,salary,pro_lang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Employee.__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  # </a:t>
            </a:r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还可能看到</a:t>
            </a:r>
            <a:endParaRPr lang="en-US" altLang="zh-CN" sz="14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dev1 = Developer("weiye","Yu",5000) #</a:t>
            </a:r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改回来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dev2 = Developer("Test","User",6000)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print(dev1.salary)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dev1.apply_raise()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print(dev1.salary)</a:t>
            </a:r>
          </a:p>
          <a:p>
            <a:pPr marL="0" indent="0">
              <a:buNone/>
            </a:pPr>
            <a:endParaRPr lang="en-US" altLang="zh-CN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26338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初始化更多信息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Developer(Employee):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1.1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self,first,last,salary,pro_lang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super().__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#Employee.__init__(self,first,last,salary)#</a:t>
            </a:r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还可以这样</a:t>
            </a:r>
          </a:p>
          <a:p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self.pro_lang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pro_lang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# </a:t>
            </a:r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这部分一样</a:t>
            </a:r>
            <a:endParaRPr lang="en-US" altLang="zh-CN" sz="14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dev1 = Developer("weiye","Yu",5000,"Python")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dev2 = Developer("Test","User",6000,"Java")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print(dev1.email)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print(dev1.pro_lang)</a:t>
            </a:r>
          </a:p>
          <a:p>
            <a:pPr marL="0" indent="0">
              <a:buNone/>
            </a:pPr>
            <a:endParaRPr lang="en-US" altLang="zh-CN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20842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再加一个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Developer(Employee):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1.1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self,first,last,salary,pro_lang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super().__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#Employee.__init__(self,first,last,salary)#</a:t>
            </a:r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还可以这样</a:t>
            </a:r>
          </a:p>
          <a:p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self.pro_lang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pro_lang</a:t>
            </a:r>
            <a:endParaRPr lang="en-US" altLang="zh-CN" sz="14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Manager(Employee):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self,first,last,salary,employees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=None):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super().__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if employees==None: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self.employees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[]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else: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self.employees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employees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add_emp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self,emp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if emp not in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self.employees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self.employees.append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(emp)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remove_emp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self,emp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if emp in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self.employees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self.employees.remove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(emp)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pri_emps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for emp in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self.employees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    print("--&gt;",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emp.fullname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())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dev1 = Developer("weiye","Yu",5000,"Python")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dev2 = Developer("Test","User",6000,"Java")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man1 = Manager("Sue", "Smith", 90000, [dev1])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print(man1.email)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man1.pri_em</a:t>
            </a:r>
            <a:r>
              <a:rPr lang="en-US" altLang="zh-CN" sz="1400" dirty="0">
                <a:solidFill>
                  <a:schemeClr val="tx1"/>
                </a:solidFill>
                <a:latin typeface="Consolas" panose="020B0609020204030204" pitchFamily="49" charset="0"/>
              </a:rPr>
              <a:t>ps()</a:t>
            </a:r>
            <a:endParaRPr lang="en-US" altLang="zh-CN" sz="14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endParaRPr lang="en-US" altLang="zh-CN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90294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再加一个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Developer(Employee):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1.1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self,first,last,salary,pro_lang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super().__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#Employee.__init__(self,first,last,salary)#</a:t>
            </a:r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还可以这样</a:t>
            </a:r>
          </a:p>
          <a:p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self.pro_lang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pro_lang</a:t>
            </a:r>
            <a:endParaRPr lang="en-US" altLang="zh-CN" sz="14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Manager(Employee):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self,first,last,salary,employees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=None):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super().__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if employees==None: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self.employees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[]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else: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self.employees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employees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add_emp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self,emp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if emp not in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self.employees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self.employees.append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(emp)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remove_emp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self,emp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if emp in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self.employees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self.employees.remove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(emp)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pri_emps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for emp in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self.employees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    print("--&gt;",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emp.fullname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())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dev1 = Developer("weiye","Yu",5000,"Python")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dev2 = Developer("Test","User",6000,"Java")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man1 = Manager("Sue", "Smith", 90000, [dev1])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man1.add_emp(dev2)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man1.pri_emps()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# print(dev1.email</a:t>
            </a:r>
          </a:p>
          <a:p>
            <a:endParaRPr lang="en-US" altLang="zh-CN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47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元组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get_student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from 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get_student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"Name: 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house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"House: 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house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这里只返回了</a:t>
            </a:r>
            <a:r>
              <a:rPr lang="en-US" altLang="zh-CN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zh-CN" altLang="en-US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个值，是个元组，可以加个（）</a:t>
            </a:r>
            <a:endParaRPr lang="zh-CN" altLang="en-US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zh-CN" altLang="en-US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__name__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== 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"__main__"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endParaRPr lang="zh-CN" altLang="en-US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61085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再加一个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Developer(Employee):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1.1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self,first,last,salary,pro_lang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super().__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#Employee.__init__(self,first,last,salary)#</a:t>
            </a:r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还可以这样</a:t>
            </a:r>
          </a:p>
          <a:p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self.pro_lang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pro_lang</a:t>
            </a:r>
            <a:endParaRPr lang="en-US" altLang="zh-CN" sz="14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Manager(Employee):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self,first,last,salary,employees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=None):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super().__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if employees==None: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self.employees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[]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else: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self.employees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employees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add_emp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self,emp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if emp not in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self.employees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self.employees.append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(emp)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remove_emp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self,emp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if emp in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self.employees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self.employees.remove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(emp)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pri_emps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for emp in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self.employees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    print("--&gt;",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emp.fullname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())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dev1 = Developer("weiye","Yu",5000,"Python")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dev2 = Developer("Test","User",6000,"Java")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man1 = Manager("Sue", "Smith", 90000, [dev1])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man1.add_emp(dev2)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man1.remove_emp(dev1)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man1.pri_emps()</a:t>
            </a:r>
          </a:p>
          <a:p>
            <a:endParaRPr lang="en-US" altLang="zh-CN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09551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isinstance</a:t>
            </a:r>
            <a:r>
              <a:rPr lang="en-US" altLang="zh-CN" dirty="0"/>
              <a:t> &amp; </a:t>
            </a:r>
            <a:r>
              <a:rPr lang="en-US" altLang="zh-CN" dirty="0" err="1"/>
              <a:t>issubclass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Developer(Employee):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1.1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self,first,last,salary,pro_lang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super().__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#Employee.__init__(self,first,last,salary)#</a:t>
            </a:r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还可以这样</a:t>
            </a:r>
          </a:p>
          <a:p>
            <a:r>
              <a:rPr lang="zh-CN" altLang="en-US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self.pro_lang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pro_lang</a:t>
            </a:r>
            <a:endParaRPr lang="en-US" altLang="zh-CN" sz="14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Manager(Employee):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self,first,last,salary,employees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=None):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super().__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first,last,salary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if employees==None: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self.employees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[]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else: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self.employees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employees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add_emp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self,emp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if emp not in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self.employees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self.employees.append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(emp)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remove_emp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self,emp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if emp in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self.employees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self.employees.remove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(emp)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pri_emps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for emp in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self.employees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    print("--&gt;", 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emp.fullname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())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dev1 = Developer("weiye","Yu",5000,"Python") 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dev2 = Developer("Test","User",6000,"Java")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man1 = Manager("Sue", "Smith", 90000, [dev1])</a:t>
            </a:r>
          </a:p>
          <a:p>
            <a:b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isinstance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(man1,Manager))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isinstance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(man1,Employee))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isinstance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(man1,Developer))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issubclass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Developer,Employee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))</a:t>
            </a:r>
          </a:p>
          <a:p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issubclass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Manager,Developer</a:t>
            </a:r>
            <a:r>
              <a:rPr lang="en-US" altLang="zh-CN" sz="1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))</a:t>
            </a:r>
          </a:p>
          <a:p>
            <a:endParaRPr lang="en-US" altLang="zh-CN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27322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special method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print(1+2)</a:t>
            </a:r>
          </a:p>
          <a:p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print("</a:t>
            </a:r>
            <a:r>
              <a:rPr lang="en-US" altLang="zh-CN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a"+"b</a:t>
            </a:r>
            <a:r>
              <a:rPr lang="en-US" altLang="zh-CN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")</a:t>
            </a:r>
          </a:p>
          <a:p>
            <a:r>
              <a:rPr lang="zh-CN" altLang="en-US" sz="4800" b="1" dirty="0">
                <a:solidFill>
                  <a:schemeClr val="tx1"/>
                </a:solidFill>
              </a:rPr>
              <a:t>基于不同的对象，结果不同</a:t>
            </a:r>
            <a:endParaRPr lang="en-US" altLang="zh-CN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0372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special method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b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emp1 = Employee("weiye","Yu",5000)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emp2 = Employee("Test","User",6000)</a:t>
            </a:r>
          </a:p>
          <a:p>
            <a:b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print(emp1)</a:t>
            </a:r>
          </a:p>
          <a:p>
            <a:endParaRPr lang="en-US" altLang="zh-CN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44427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__</a:t>
            </a:r>
            <a:r>
              <a:rPr lang="en-US" altLang="zh-CN" dirty="0" err="1"/>
              <a:t>repr</a:t>
            </a:r>
            <a:r>
              <a:rPr lang="en-US" altLang="zh-CN" dirty="0"/>
              <a:t>__ method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repr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__(self):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f"Employee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({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},{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},{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})"</a:t>
            </a:r>
          </a:p>
          <a:p>
            <a:b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# def __str__():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#     pass</a:t>
            </a:r>
          </a:p>
          <a:p>
            <a:b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emp1 = Employee("weiye","Yu",5000)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emp2 = Employee("Test","User",6000)</a:t>
            </a:r>
          </a:p>
          <a:p>
            <a:b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print(emp1)</a:t>
            </a:r>
          </a:p>
          <a:p>
            <a:endParaRPr lang="en-US" altLang="zh-CN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16514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__str__ method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repr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__(self):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f"Employee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},{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},{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})"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__str__(self):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self.fullname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()} - 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emp1 = Employee("weiye","Yu",5000)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emp2 = Employee("Test","User",6000)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print(emp1)</a:t>
            </a:r>
          </a:p>
          <a:p>
            <a:endParaRPr lang="en-US" altLang="zh-CN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76833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special method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repr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__(self):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f"Employee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},{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},{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})"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__str__(self):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self.fullname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()} - 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emp1 = Employee("weiye","Yu",5000)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emp2 = Employee("Test","User",6000)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repr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(emp1))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print(str(emp1))</a:t>
            </a:r>
          </a:p>
          <a:p>
            <a:endParaRPr lang="en-US" altLang="zh-CN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28213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另一种调用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repr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__(self):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f"Employee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},{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},{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})"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__str__(self):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self.fullname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()} - 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emp1 = Employee("weiye","Yu",5000)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emp2 = Employee("Test","User",6000)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print(emp1.__repr__())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print(emp1.__str__())</a:t>
            </a:r>
          </a:p>
          <a:p>
            <a:endParaRPr lang="en-US" altLang="zh-CN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95179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原理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print(1+2)</a:t>
            </a:r>
          </a:p>
          <a:p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int.__add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__(1,2))</a:t>
            </a:r>
          </a:p>
          <a:p>
            <a:b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str.__add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__("</a:t>
            </a:r>
            <a:r>
              <a:rPr lang="en-US" altLang="zh-CN" sz="24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a","b</a:t>
            </a:r>
            <a: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"))</a:t>
            </a:r>
          </a:p>
          <a:p>
            <a:br>
              <a:rPr lang="en-US" altLang="zh-CN" sz="24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endParaRPr lang="en-US" altLang="zh-CN" sz="24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endParaRPr lang="en-US" altLang="zh-CN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75136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我们自己的</a:t>
            </a:r>
            <a:r>
              <a:rPr lang="en-US" altLang="zh-CN" dirty="0"/>
              <a:t>__add__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1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1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repr</a:t>
            </a: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__(self):</a:t>
            </a:r>
          </a:p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</a:t>
            </a:r>
            <a:r>
              <a:rPr lang="en-US" altLang="zh-CN" sz="1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f"Employee</a:t>
            </a: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({</a:t>
            </a:r>
            <a:r>
              <a:rPr lang="en-US" altLang="zh-CN" sz="1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},{</a:t>
            </a:r>
            <a:r>
              <a:rPr lang="en-US" altLang="zh-CN" sz="1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},{</a:t>
            </a:r>
            <a:r>
              <a:rPr lang="en-US" altLang="zh-CN" sz="1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})"</a:t>
            </a:r>
          </a:p>
          <a:p>
            <a:b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__str__(self):</a:t>
            </a:r>
          </a:p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self.fullname</a:t>
            </a: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()} - {</a:t>
            </a:r>
            <a:r>
              <a:rPr lang="en-US" altLang="zh-CN" sz="1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b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__add__(</a:t>
            </a:r>
            <a:r>
              <a:rPr lang="en-US" altLang="zh-CN" sz="1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self,other</a:t>
            </a: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</a:t>
            </a:r>
            <a:r>
              <a:rPr lang="en-US" altLang="zh-CN" sz="1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+ </a:t>
            </a:r>
            <a:r>
              <a:rPr lang="en-US" altLang="zh-CN" sz="1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other.salary</a:t>
            </a:r>
            <a:endParaRPr lang="en-US" altLang="zh-CN" sz="1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emp1 = Employee("weiye","Yu",5000)</a:t>
            </a:r>
          </a:p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emp2 = Employee("Test","User",6000)</a:t>
            </a:r>
          </a:p>
          <a:p>
            <a:b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print(emp1 + emp2)</a:t>
            </a:r>
          </a:p>
          <a:p>
            <a:endParaRPr lang="en-US" altLang="zh-CN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070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元组的特性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尝试修改元组中的数据 </a:t>
            </a:r>
            <a:r>
              <a:rPr lang="en-US" altLang="zh-CN" sz="1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padma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gryffindor</a:t>
            </a:r>
            <a:endParaRPr lang="zh-CN" altLang="en-US" sz="1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student = </a:t>
            </a:r>
            <a:r>
              <a:rPr lang="en-US" altLang="zh-CN" sz="1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get_student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student[</a:t>
            </a:r>
            <a:r>
              <a:rPr lang="en-US" altLang="zh-CN" sz="1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 == </a:t>
            </a:r>
            <a:r>
              <a:rPr lang="en-US" altLang="zh-CN" sz="1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"Padma"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student[</a:t>
            </a:r>
            <a:r>
              <a:rPr lang="en-US" altLang="zh-CN" sz="1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 = </a:t>
            </a:r>
            <a:r>
              <a:rPr lang="en-US" altLang="zh-CN" sz="1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"Ravenclaw"</a:t>
            </a:r>
            <a:endParaRPr lang="en-US" altLang="zh-CN" sz="1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1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1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student[</a:t>
            </a:r>
            <a:r>
              <a:rPr lang="en-US" altLang="zh-CN" sz="1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1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1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from </a:t>
            </a:r>
            <a:r>
              <a:rPr lang="en-US" altLang="zh-CN" sz="1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student[</a:t>
            </a:r>
            <a:r>
              <a:rPr lang="en-US" altLang="zh-CN" sz="1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1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1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get_student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name = </a:t>
            </a:r>
            <a:r>
              <a:rPr lang="en-US" altLang="zh-CN" sz="1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"Name: "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house = </a:t>
            </a:r>
            <a:r>
              <a:rPr lang="en-US" altLang="zh-CN" sz="1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"House: "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(name, house) </a:t>
            </a:r>
            <a:r>
              <a:rPr lang="en-US" altLang="zh-CN" sz="1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1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如果想修改，必须返回</a:t>
            </a:r>
            <a:r>
              <a:rPr lang="en-US" altLang="zh-CN" sz="1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list</a:t>
            </a:r>
            <a:endParaRPr lang="en-US" altLang="zh-CN" sz="1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__name__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== </a:t>
            </a:r>
            <a:r>
              <a:rPr lang="en-US" altLang="zh-CN" sz="1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"__main__"</a:t>
            </a:r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main()</a:t>
            </a:r>
          </a:p>
          <a:p>
            <a:pPr marL="0" indent="0">
              <a:buNone/>
            </a:pPr>
            <a:endParaRPr lang="zh-CN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81126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我们自己的</a:t>
            </a:r>
            <a:r>
              <a:rPr lang="en-US" altLang="zh-CN" dirty="0"/>
              <a:t>__</a:t>
            </a:r>
            <a:r>
              <a:rPr lang="en-US" altLang="zh-CN" dirty="0" err="1"/>
              <a:t>len</a:t>
            </a:r>
            <a:r>
              <a:rPr lang="en-US" altLang="zh-CN" dirty="0"/>
              <a:t>__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apply_amount</a:t>
            </a: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1.04</a:t>
            </a:r>
          </a:p>
          <a:p>
            <a:b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20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20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self,first,last,salary</a:t>
            </a: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0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0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0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salary</a:t>
            </a:r>
          </a:p>
          <a:p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0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20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20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20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20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apply_raise</a:t>
            </a: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0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int(</a:t>
            </a:r>
            <a:r>
              <a:rPr lang="en-US" altLang="zh-CN" sz="20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* </a:t>
            </a:r>
            <a:r>
              <a:rPr lang="en-US" altLang="zh-CN" sz="20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self.apply_amount</a:t>
            </a: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20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repr</a:t>
            </a: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__(self):</a:t>
            </a:r>
          </a:p>
          <a:p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</a:t>
            </a:r>
            <a:r>
              <a:rPr lang="en-US" altLang="zh-CN" sz="20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f"Employee</a:t>
            </a: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({</a:t>
            </a:r>
            <a:r>
              <a:rPr lang="en-US" altLang="zh-CN" sz="20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},{</a:t>
            </a:r>
            <a:r>
              <a:rPr lang="en-US" altLang="zh-CN" sz="20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},{</a:t>
            </a:r>
            <a:r>
              <a:rPr lang="en-US" altLang="zh-CN" sz="20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})"</a:t>
            </a:r>
          </a:p>
          <a:p>
            <a:b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__str__(self):</a:t>
            </a:r>
          </a:p>
          <a:p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20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self.fullname</a:t>
            </a: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()} - {</a:t>
            </a:r>
            <a:r>
              <a:rPr lang="en-US" altLang="zh-CN" sz="20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__add__(</a:t>
            </a:r>
            <a:r>
              <a:rPr lang="en-US" altLang="zh-CN" sz="20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self,other</a:t>
            </a: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</a:t>
            </a:r>
            <a:r>
              <a:rPr lang="en-US" altLang="zh-CN" sz="20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self.salary</a:t>
            </a: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+ </a:t>
            </a:r>
            <a:r>
              <a:rPr lang="en-US" altLang="zh-CN" sz="20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other.salary</a:t>
            </a:r>
            <a:endParaRPr lang="en-US" altLang="zh-CN" sz="20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20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len</a:t>
            </a: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__(self):</a:t>
            </a:r>
          </a:p>
          <a:p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</a:t>
            </a:r>
            <a:r>
              <a:rPr lang="en-US" altLang="zh-CN" sz="20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len</a:t>
            </a: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self.fullname</a:t>
            </a: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())</a:t>
            </a:r>
          </a:p>
          <a:p>
            <a:b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emp1 = Employee("weiye","Yu",5000)</a:t>
            </a:r>
          </a:p>
          <a:p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emp2 = Employee("Test","User",6000)</a:t>
            </a:r>
          </a:p>
          <a:p>
            <a:b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</a:t>
            </a:r>
            <a:r>
              <a:rPr lang="en-US" altLang="zh-CN" sz="20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len</a:t>
            </a: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(emp1))</a:t>
            </a:r>
          </a:p>
          <a:p>
            <a:endParaRPr lang="en-US" altLang="zh-CN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1287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property decorator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emp1 = Employee("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weiye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","Yu") 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print(emp1.first)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print(emp1.email)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print(emp1.fullname())</a:t>
            </a:r>
          </a:p>
          <a:p>
            <a:endParaRPr lang="en-US" altLang="zh-CN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32500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property decorator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self.email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 + "." + last + "@company.com"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emp1 = Employee("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weiye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","Yu") 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emp1.first = "Jim"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print(emp1.first)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print(emp1.email)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print(emp1.fullname())</a:t>
            </a:r>
          </a:p>
          <a:p>
            <a:endParaRPr lang="en-US" altLang="zh-CN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97523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property decorator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email(self):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}.{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}@company.com"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emp1 = Employee("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weiye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","Yu") 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emp1.first = "Jim"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print(emp1.first)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print(emp1.email())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print(emp1.fullname())</a:t>
            </a:r>
          </a:p>
          <a:p>
            <a:endParaRPr lang="en-US" altLang="zh-CN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61493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property decorator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@property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email(self):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}.{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}@company.com"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emp1 = Employee("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weiye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","Yu") 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emp1.first = "Jim"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print(emp1.first)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print(emp1.email)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print(emp1.fullname())</a:t>
            </a:r>
          </a:p>
          <a:p>
            <a:endParaRPr lang="en-US" altLang="zh-CN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90391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property decorator getter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@property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email(self):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}.{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}@company.com"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@property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emp1 = Employee("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weiye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","Yu") 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emp1.first = "Jim"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print(emp1.first)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print(emp1.email)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print(emp1.fullname)</a:t>
            </a:r>
          </a:p>
          <a:p>
            <a:endParaRPr lang="en-US" altLang="zh-CN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89402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property decorator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@property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email(self):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}.{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}@company.com"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@property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emp1 = Employee("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weiye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","Yu") 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emp1.fullname = “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Hanhua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Deng"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print(emp1.first)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print(emp1.email)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print(emp1.fullname)</a:t>
            </a:r>
          </a:p>
          <a:p>
            <a:endParaRPr lang="en-US" altLang="zh-CN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78757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property decorator setter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@property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email(self):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}.{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}@company.com"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@property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@fullname.setter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(self, name):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first, last =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name.split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(" ")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emp1 = Employee("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weiye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","Yu") 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emp1.fullname = "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Hanhua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Deng"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print(emp1.first)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print(emp1.email)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print(emp1.fullname)</a:t>
            </a:r>
          </a:p>
          <a:p>
            <a:endParaRPr lang="en-US" altLang="zh-CN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37963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property decorator delete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class Employee: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__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init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__(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self,first,last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@property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email(self):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}.{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}@company.com"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@property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return f"{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{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@fullname.setter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(self, name):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first, last =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name.split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(" ")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first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last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@fullname.deleter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def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fullname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(self):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print("Delete Name!")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self.first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None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self.last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None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emp1 = Employee("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weiye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","Yu") 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emp1.fullname = "</a:t>
            </a:r>
            <a:r>
              <a:rPr lang="en-US" altLang="zh-CN" sz="16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Hanhua</a:t>
            </a: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Deng"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print(emp1.first)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print(emp1.email)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print(emp1.fullname)</a:t>
            </a:r>
          </a:p>
          <a:p>
            <a:b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del emp1.fullname</a:t>
            </a:r>
          </a:p>
          <a:p>
            <a:r>
              <a:rPr lang="en-US" altLang="zh-CN" sz="16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print(emp1.first)</a:t>
            </a:r>
          </a:p>
          <a:p>
            <a:endParaRPr lang="en-US" altLang="zh-CN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97465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1800" b="1" dirty="0">
                <a:solidFill>
                  <a:schemeClr val="tx1"/>
                </a:solidFill>
              </a:rPr>
              <a:t>**练习题 </a:t>
            </a:r>
            <a:r>
              <a:rPr lang="en-US" altLang="zh-CN" sz="1800" b="1" dirty="0">
                <a:solidFill>
                  <a:schemeClr val="tx1"/>
                </a:solidFill>
              </a:rPr>
              <a:t>1: </a:t>
            </a:r>
            <a:r>
              <a:rPr lang="zh-CN" altLang="en-US" sz="1800" b="1" dirty="0">
                <a:solidFill>
                  <a:schemeClr val="tx1"/>
                </a:solidFill>
              </a:rPr>
              <a:t>基本类和实例**</a:t>
            </a:r>
          </a:p>
          <a:p>
            <a:pPr marL="0" indent="0">
              <a:buNone/>
            </a:pPr>
            <a:endParaRPr lang="zh-CN" altLang="en-US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zh-CN" altLang="en-US" sz="1800" b="1" dirty="0">
                <a:solidFill>
                  <a:schemeClr val="tx1"/>
                </a:solidFill>
              </a:rPr>
              <a:t>创建一个名为</a:t>
            </a:r>
            <a:r>
              <a:rPr lang="en-US" altLang="zh-CN" sz="1800" b="1" dirty="0">
                <a:solidFill>
                  <a:schemeClr val="tx1"/>
                </a:solidFill>
              </a:rPr>
              <a:t>`Car`</a:t>
            </a:r>
            <a:r>
              <a:rPr lang="zh-CN" altLang="en-US" sz="1800" b="1" dirty="0">
                <a:solidFill>
                  <a:schemeClr val="tx1"/>
                </a:solidFill>
              </a:rPr>
              <a:t>的类，具有以下属性和方法：</a:t>
            </a:r>
          </a:p>
          <a:p>
            <a:pPr marL="0" indent="0">
              <a:buNone/>
            </a:pPr>
            <a:endParaRPr lang="zh-CN" altLang="en-US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zh-CN" altLang="en-US" sz="1800" b="1" dirty="0">
                <a:solidFill>
                  <a:schemeClr val="tx1"/>
                </a:solidFill>
              </a:rPr>
              <a:t>属性：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- `make` (</a:t>
            </a:r>
            <a:r>
              <a:rPr lang="zh-CN" altLang="en-US" sz="1800" b="1" dirty="0">
                <a:solidFill>
                  <a:schemeClr val="tx1"/>
                </a:solidFill>
              </a:rPr>
              <a:t>制造商</a:t>
            </a:r>
            <a:r>
              <a:rPr lang="en-US" altLang="zh-CN" sz="1800" b="1" dirty="0">
                <a:solidFill>
                  <a:schemeClr val="tx1"/>
                </a:solidFill>
              </a:rPr>
              <a:t>)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- `model` (</a:t>
            </a:r>
            <a:r>
              <a:rPr lang="zh-CN" altLang="en-US" sz="1800" b="1" dirty="0">
                <a:solidFill>
                  <a:schemeClr val="tx1"/>
                </a:solidFill>
              </a:rPr>
              <a:t>型号</a:t>
            </a:r>
            <a:r>
              <a:rPr lang="en-US" altLang="zh-CN" sz="1800" b="1" dirty="0">
                <a:solidFill>
                  <a:schemeClr val="tx1"/>
                </a:solidFill>
              </a:rPr>
              <a:t>)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- `year` (</a:t>
            </a:r>
            <a:r>
              <a:rPr lang="zh-CN" altLang="en-US" sz="1800" b="1" dirty="0">
                <a:solidFill>
                  <a:schemeClr val="tx1"/>
                </a:solidFill>
              </a:rPr>
              <a:t>年份</a:t>
            </a:r>
            <a:r>
              <a:rPr lang="en-US" altLang="zh-CN" sz="1800" b="1" dirty="0">
                <a:solidFill>
                  <a:schemeClr val="tx1"/>
                </a:solidFill>
              </a:rPr>
              <a:t>)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- `mileage` (</a:t>
            </a:r>
            <a:r>
              <a:rPr lang="zh-CN" altLang="en-US" sz="1800" b="1" dirty="0">
                <a:solidFill>
                  <a:schemeClr val="tx1"/>
                </a:solidFill>
              </a:rPr>
              <a:t>里程数</a:t>
            </a:r>
            <a:r>
              <a:rPr lang="en-US" altLang="zh-CN" sz="1800" b="1" dirty="0">
                <a:solidFill>
                  <a:schemeClr val="tx1"/>
                </a:solidFill>
              </a:rPr>
              <a:t>)</a:t>
            </a:r>
          </a:p>
          <a:p>
            <a:pPr marL="0" indent="0">
              <a:buNone/>
            </a:pPr>
            <a:endParaRPr lang="en-US" altLang="zh-CN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zh-CN" altLang="en-US" sz="1800" b="1" dirty="0">
                <a:solidFill>
                  <a:schemeClr val="tx1"/>
                </a:solidFill>
              </a:rPr>
              <a:t>方法：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- `__</a:t>
            </a:r>
            <a:r>
              <a:rPr lang="en-US" altLang="zh-CN" sz="1800" b="1" dirty="0" err="1">
                <a:solidFill>
                  <a:schemeClr val="tx1"/>
                </a:solidFill>
              </a:rPr>
              <a:t>init</a:t>
            </a:r>
            <a:r>
              <a:rPr lang="en-US" altLang="zh-CN" sz="1800" b="1" dirty="0">
                <a:solidFill>
                  <a:schemeClr val="tx1"/>
                </a:solidFill>
              </a:rPr>
              <a:t>__(self, make, model, year, mileage)`: </a:t>
            </a:r>
            <a:r>
              <a:rPr lang="zh-CN" altLang="en-US" sz="1800" b="1" dirty="0">
                <a:solidFill>
                  <a:schemeClr val="tx1"/>
                </a:solidFill>
              </a:rPr>
              <a:t>初始化方法，接受制造商、型号、年份和里程数作为参数，并将它们分别赋值给相应的属性。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- `drive(self, miles)`: </a:t>
            </a:r>
            <a:r>
              <a:rPr lang="zh-CN" altLang="en-US" sz="1800" b="1" dirty="0">
                <a:solidFill>
                  <a:schemeClr val="tx1"/>
                </a:solidFill>
              </a:rPr>
              <a:t>将传入的里程数添加到当前的里程数属性值中。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- `</a:t>
            </a:r>
            <a:r>
              <a:rPr lang="en-US" altLang="zh-CN" sz="1800" b="1" dirty="0" err="1">
                <a:solidFill>
                  <a:schemeClr val="tx1"/>
                </a:solidFill>
              </a:rPr>
              <a:t>display_info</a:t>
            </a:r>
            <a:r>
              <a:rPr lang="en-US" altLang="zh-CN" sz="1800" b="1" dirty="0">
                <a:solidFill>
                  <a:schemeClr val="tx1"/>
                </a:solidFill>
              </a:rPr>
              <a:t>(self)`: </a:t>
            </a:r>
            <a:r>
              <a:rPr lang="zh-CN" altLang="en-US" sz="1800" b="1" dirty="0">
                <a:solidFill>
                  <a:schemeClr val="tx1"/>
                </a:solidFill>
              </a:rPr>
              <a:t>打印汽车的制造商、型号、年份和里程数的信息。</a:t>
            </a:r>
          </a:p>
          <a:p>
            <a:pPr marL="0" indent="0">
              <a:buNone/>
            </a:pPr>
            <a:endParaRPr lang="zh-CN" altLang="en-US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626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字典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用字典的话</a:t>
            </a:r>
            <a:endParaRPr lang="zh-CN" altLang="en-US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get_student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'name'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from 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'house'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</a:t>
            </a:r>
            <a:r>
              <a:rPr lang="zh-CN" altLang="en-US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这里里面不能用”“</a:t>
            </a:r>
            <a:endParaRPr lang="zh-CN" altLang="en-US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zh-CN" altLang="en-US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get_student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{}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 =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"Name: 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"house"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 =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"House: 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endParaRPr lang="en-US" altLang="zh-CN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__name__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== 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"__main__"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endParaRPr lang="zh-CN" alt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53313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class Car: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def __</a:t>
            </a:r>
            <a:r>
              <a:rPr lang="en-US" altLang="zh-CN" sz="1800" b="1" dirty="0" err="1">
                <a:solidFill>
                  <a:schemeClr val="tx1"/>
                </a:solidFill>
              </a:rPr>
              <a:t>init</a:t>
            </a:r>
            <a:r>
              <a:rPr lang="en-US" altLang="zh-CN" sz="1800" b="1" dirty="0">
                <a:solidFill>
                  <a:schemeClr val="tx1"/>
                </a:solidFill>
              </a:rPr>
              <a:t>__(self, make, model, year, mileage):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    </a:t>
            </a:r>
            <a:r>
              <a:rPr lang="en-US" altLang="zh-CN" sz="1800" b="1" dirty="0" err="1">
                <a:solidFill>
                  <a:schemeClr val="tx1"/>
                </a:solidFill>
              </a:rPr>
              <a:t>self.make</a:t>
            </a:r>
            <a:r>
              <a:rPr lang="en-US" altLang="zh-CN" sz="1800" b="1" dirty="0">
                <a:solidFill>
                  <a:schemeClr val="tx1"/>
                </a:solidFill>
              </a:rPr>
              <a:t> = make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    </a:t>
            </a:r>
            <a:r>
              <a:rPr lang="en-US" altLang="zh-CN" sz="1800" b="1" dirty="0" err="1">
                <a:solidFill>
                  <a:schemeClr val="tx1"/>
                </a:solidFill>
              </a:rPr>
              <a:t>self.model</a:t>
            </a:r>
            <a:r>
              <a:rPr lang="en-US" altLang="zh-CN" sz="1800" b="1" dirty="0">
                <a:solidFill>
                  <a:schemeClr val="tx1"/>
                </a:solidFill>
              </a:rPr>
              <a:t> = model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    </a:t>
            </a:r>
            <a:r>
              <a:rPr lang="en-US" altLang="zh-CN" sz="1800" b="1" dirty="0" err="1">
                <a:solidFill>
                  <a:schemeClr val="tx1"/>
                </a:solidFill>
              </a:rPr>
              <a:t>self.year</a:t>
            </a:r>
            <a:r>
              <a:rPr lang="en-US" altLang="zh-CN" sz="1800" b="1" dirty="0">
                <a:solidFill>
                  <a:schemeClr val="tx1"/>
                </a:solidFill>
              </a:rPr>
              <a:t> = year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    </a:t>
            </a:r>
            <a:r>
              <a:rPr lang="en-US" altLang="zh-CN" sz="1800" b="1" dirty="0" err="1">
                <a:solidFill>
                  <a:schemeClr val="tx1"/>
                </a:solidFill>
              </a:rPr>
              <a:t>self.mileage</a:t>
            </a:r>
            <a:r>
              <a:rPr lang="en-US" altLang="zh-CN" sz="1800" b="1" dirty="0">
                <a:solidFill>
                  <a:schemeClr val="tx1"/>
                </a:solidFill>
              </a:rPr>
              <a:t> = mileage</a:t>
            </a:r>
          </a:p>
          <a:p>
            <a:pPr marL="0" indent="0">
              <a:buNone/>
            </a:pPr>
            <a:endParaRPr lang="en-US" altLang="zh-CN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def drive(self, miles):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    </a:t>
            </a:r>
            <a:r>
              <a:rPr lang="en-US" altLang="zh-CN" sz="1800" b="1" dirty="0" err="1">
                <a:solidFill>
                  <a:schemeClr val="tx1"/>
                </a:solidFill>
              </a:rPr>
              <a:t>self.mileage</a:t>
            </a:r>
            <a:r>
              <a:rPr lang="en-US" altLang="zh-CN" sz="1800" b="1" dirty="0">
                <a:solidFill>
                  <a:schemeClr val="tx1"/>
                </a:solidFill>
              </a:rPr>
              <a:t> += miles</a:t>
            </a:r>
          </a:p>
          <a:p>
            <a:pPr marL="0" indent="0">
              <a:buNone/>
            </a:pPr>
            <a:endParaRPr lang="en-US" altLang="zh-CN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def </a:t>
            </a:r>
            <a:r>
              <a:rPr lang="en-US" altLang="zh-CN" sz="1800" b="1" dirty="0" err="1">
                <a:solidFill>
                  <a:schemeClr val="tx1"/>
                </a:solidFill>
              </a:rPr>
              <a:t>display_info</a:t>
            </a:r>
            <a:r>
              <a:rPr lang="en-US" altLang="zh-CN" sz="1800" b="1" dirty="0">
                <a:solidFill>
                  <a:schemeClr val="tx1"/>
                </a:solidFill>
              </a:rPr>
              <a:t>(self):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    print(</a:t>
            </a:r>
            <a:r>
              <a:rPr lang="en-US" altLang="zh-CN" sz="1800" b="1" dirty="0" err="1">
                <a:solidFill>
                  <a:schemeClr val="tx1"/>
                </a:solidFill>
              </a:rPr>
              <a:t>f"Make</a:t>
            </a:r>
            <a:r>
              <a:rPr lang="en-US" altLang="zh-CN" sz="1800" b="1" dirty="0">
                <a:solidFill>
                  <a:schemeClr val="tx1"/>
                </a:solidFill>
              </a:rPr>
              <a:t>: {</a:t>
            </a:r>
            <a:r>
              <a:rPr lang="en-US" altLang="zh-CN" sz="1800" b="1" dirty="0" err="1">
                <a:solidFill>
                  <a:schemeClr val="tx1"/>
                </a:solidFill>
              </a:rPr>
              <a:t>self.make</a:t>
            </a:r>
            <a:r>
              <a:rPr lang="en-US" altLang="zh-CN" sz="1800" b="1" dirty="0">
                <a:solidFill>
                  <a:schemeClr val="tx1"/>
                </a:solidFill>
              </a:rPr>
              <a:t>}")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    print(</a:t>
            </a:r>
            <a:r>
              <a:rPr lang="en-US" altLang="zh-CN" sz="1800" b="1" dirty="0" err="1">
                <a:solidFill>
                  <a:schemeClr val="tx1"/>
                </a:solidFill>
              </a:rPr>
              <a:t>f"Model</a:t>
            </a:r>
            <a:r>
              <a:rPr lang="en-US" altLang="zh-CN" sz="1800" b="1" dirty="0">
                <a:solidFill>
                  <a:schemeClr val="tx1"/>
                </a:solidFill>
              </a:rPr>
              <a:t>: {</a:t>
            </a:r>
            <a:r>
              <a:rPr lang="en-US" altLang="zh-CN" sz="1800" b="1" dirty="0" err="1">
                <a:solidFill>
                  <a:schemeClr val="tx1"/>
                </a:solidFill>
              </a:rPr>
              <a:t>self.model</a:t>
            </a:r>
            <a:r>
              <a:rPr lang="en-US" altLang="zh-CN" sz="1800" b="1" dirty="0">
                <a:solidFill>
                  <a:schemeClr val="tx1"/>
                </a:solidFill>
              </a:rPr>
              <a:t>}")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    print(</a:t>
            </a:r>
            <a:r>
              <a:rPr lang="en-US" altLang="zh-CN" sz="1800" b="1" dirty="0" err="1">
                <a:solidFill>
                  <a:schemeClr val="tx1"/>
                </a:solidFill>
              </a:rPr>
              <a:t>f"Year</a:t>
            </a:r>
            <a:r>
              <a:rPr lang="en-US" altLang="zh-CN" sz="1800" b="1" dirty="0">
                <a:solidFill>
                  <a:schemeClr val="tx1"/>
                </a:solidFill>
              </a:rPr>
              <a:t>: {</a:t>
            </a:r>
            <a:r>
              <a:rPr lang="en-US" altLang="zh-CN" sz="1800" b="1" dirty="0" err="1">
                <a:solidFill>
                  <a:schemeClr val="tx1"/>
                </a:solidFill>
              </a:rPr>
              <a:t>self.year</a:t>
            </a:r>
            <a:r>
              <a:rPr lang="en-US" altLang="zh-CN" sz="1800" b="1" dirty="0">
                <a:solidFill>
                  <a:schemeClr val="tx1"/>
                </a:solidFill>
              </a:rPr>
              <a:t>}")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    print(</a:t>
            </a:r>
            <a:r>
              <a:rPr lang="en-US" altLang="zh-CN" sz="1800" b="1" dirty="0" err="1">
                <a:solidFill>
                  <a:schemeClr val="tx1"/>
                </a:solidFill>
              </a:rPr>
              <a:t>f"Mileage</a:t>
            </a:r>
            <a:r>
              <a:rPr lang="en-US" altLang="zh-CN" sz="1800" b="1" dirty="0">
                <a:solidFill>
                  <a:schemeClr val="tx1"/>
                </a:solidFill>
              </a:rPr>
              <a:t>: {</a:t>
            </a:r>
            <a:r>
              <a:rPr lang="en-US" altLang="zh-CN" sz="1800" b="1" dirty="0" err="1">
                <a:solidFill>
                  <a:schemeClr val="tx1"/>
                </a:solidFill>
              </a:rPr>
              <a:t>self.mileage</a:t>
            </a:r>
            <a:r>
              <a:rPr lang="en-US" altLang="zh-CN" sz="1800" b="1" dirty="0">
                <a:solidFill>
                  <a:schemeClr val="tx1"/>
                </a:solidFill>
              </a:rPr>
              <a:t>} miles")</a:t>
            </a:r>
          </a:p>
          <a:p>
            <a:pPr marL="0" indent="0">
              <a:buNone/>
            </a:pPr>
            <a:endParaRPr lang="en-US" altLang="zh-CN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altLang="zh-CN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# </a:t>
            </a:r>
            <a:r>
              <a:rPr lang="zh-CN" altLang="en-US" sz="1800" b="1" dirty="0">
                <a:solidFill>
                  <a:schemeClr val="tx1"/>
                </a:solidFill>
              </a:rPr>
              <a:t>测试代码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car1 = Car("Toyota", "Camry", 2020, 50000)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car1.drive(100)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car1.display_info()</a:t>
            </a:r>
          </a:p>
          <a:p>
            <a:pPr marL="0" indent="0">
              <a:buNone/>
            </a:pPr>
            <a:endParaRPr lang="zh-CN" altLang="en-US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71229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1800" b="1" dirty="0">
                <a:solidFill>
                  <a:schemeClr val="tx1"/>
                </a:solidFill>
              </a:rPr>
              <a:t>**练习题 </a:t>
            </a:r>
            <a:r>
              <a:rPr lang="en-US" altLang="zh-CN" sz="1800" b="1" dirty="0">
                <a:solidFill>
                  <a:schemeClr val="tx1"/>
                </a:solidFill>
              </a:rPr>
              <a:t>2: </a:t>
            </a:r>
            <a:r>
              <a:rPr lang="zh-CN" altLang="en-US" sz="1800" b="1" dirty="0">
                <a:solidFill>
                  <a:schemeClr val="tx1"/>
                </a:solidFill>
              </a:rPr>
              <a:t>继承**</a:t>
            </a:r>
          </a:p>
          <a:p>
            <a:pPr marL="0" indent="0">
              <a:buNone/>
            </a:pPr>
            <a:endParaRPr lang="zh-CN" altLang="en-US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zh-CN" altLang="en-US" sz="1800" b="1" dirty="0">
                <a:solidFill>
                  <a:schemeClr val="tx1"/>
                </a:solidFill>
              </a:rPr>
              <a:t>创建一个名为</a:t>
            </a:r>
            <a:r>
              <a:rPr lang="en-US" altLang="zh-CN" sz="1800" b="1" dirty="0">
                <a:solidFill>
                  <a:schemeClr val="tx1"/>
                </a:solidFill>
              </a:rPr>
              <a:t>`</a:t>
            </a:r>
            <a:r>
              <a:rPr lang="en-US" altLang="zh-CN" sz="1800" b="1" dirty="0" err="1">
                <a:solidFill>
                  <a:schemeClr val="tx1"/>
                </a:solidFill>
              </a:rPr>
              <a:t>ElectricCar</a:t>
            </a:r>
            <a:r>
              <a:rPr lang="en-US" altLang="zh-CN" sz="1800" b="1" dirty="0">
                <a:solidFill>
                  <a:schemeClr val="tx1"/>
                </a:solidFill>
              </a:rPr>
              <a:t>`</a:t>
            </a:r>
            <a:r>
              <a:rPr lang="zh-CN" altLang="en-US" sz="1800" b="1" dirty="0">
                <a:solidFill>
                  <a:schemeClr val="tx1"/>
                </a:solidFill>
              </a:rPr>
              <a:t>的子类，继承自</a:t>
            </a:r>
            <a:r>
              <a:rPr lang="en-US" altLang="zh-CN" sz="1800" b="1" dirty="0">
                <a:solidFill>
                  <a:schemeClr val="tx1"/>
                </a:solidFill>
              </a:rPr>
              <a:t>`Car`</a:t>
            </a:r>
            <a:r>
              <a:rPr lang="zh-CN" altLang="en-US" sz="1800" b="1" dirty="0">
                <a:solidFill>
                  <a:schemeClr val="tx1"/>
                </a:solidFill>
              </a:rPr>
              <a:t>类，具有以下属性和方法：</a:t>
            </a:r>
          </a:p>
          <a:p>
            <a:pPr marL="0" indent="0">
              <a:buNone/>
            </a:pPr>
            <a:endParaRPr lang="zh-CN" altLang="en-US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zh-CN" altLang="en-US" sz="1800" b="1" dirty="0">
                <a:solidFill>
                  <a:schemeClr val="tx1"/>
                </a:solidFill>
              </a:rPr>
              <a:t>属性：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- </a:t>
            </a:r>
            <a:r>
              <a:rPr lang="zh-CN" altLang="en-US" sz="1800" b="1" dirty="0">
                <a:solidFill>
                  <a:schemeClr val="tx1"/>
                </a:solidFill>
              </a:rPr>
              <a:t>继承自</a:t>
            </a:r>
            <a:r>
              <a:rPr lang="en-US" altLang="zh-CN" sz="1800" b="1" dirty="0">
                <a:solidFill>
                  <a:schemeClr val="tx1"/>
                </a:solidFill>
              </a:rPr>
              <a:t>`Car`</a:t>
            </a:r>
            <a:r>
              <a:rPr lang="zh-CN" altLang="en-US" sz="1800" b="1" dirty="0">
                <a:solidFill>
                  <a:schemeClr val="tx1"/>
                </a:solidFill>
              </a:rPr>
              <a:t>类的所有属性</a:t>
            </a:r>
          </a:p>
          <a:p>
            <a:pPr marL="0" indent="0">
              <a:buNone/>
            </a:pPr>
            <a:endParaRPr lang="zh-CN" altLang="en-US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zh-CN" altLang="en-US" sz="1800" b="1" dirty="0">
                <a:solidFill>
                  <a:schemeClr val="tx1"/>
                </a:solidFill>
              </a:rPr>
              <a:t>方法：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- `__</a:t>
            </a:r>
            <a:r>
              <a:rPr lang="en-US" altLang="zh-CN" sz="1800" b="1" dirty="0" err="1">
                <a:solidFill>
                  <a:schemeClr val="tx1"/>
                </a:solidFill>
              </a:rPr>
              <a:t>init</a:t>
            </a:r>
            <a:r>
              <a:rPr lang="en-US" altLang="zh-CN" sz="1800" b="1" dirty="0">
                <a:solidFill>
                  <a:schemeClr val="tx1"/>
                </a:solidFill>
              </a:rPr>
              <a:t>__(self, make, model, year, mileage, </a:t>
            </a:r>
            <a:r>
              <a:rPr lang="en-US" altLang="zh-CN" sz="1800" b="1" dirty="0" err="1">
                <a:solidFill>
                  <a:schemeClr val="tx1"/>
                </a:solidFill>
              </a:rPr>
              <a:t>battery_capacity</a:t>
            </a:r>
            <a:r>
              <a:rPr lang="en-US" altLang="zh-CN" sz="1800" b="1" dirty="0">
                <a:solidFill>
                  <a:schemeClr val="tx1"/>
                </a:solidFill>
              </a:rPr>
              <a:t>)`: </a:t>
            </a:r>
            <a:r>
              <a:rPr lang="zh-CN" altLang="en-US" sz="1800" b="1" dirty="0">
                <a:solidFill>
                  <a:schemeClr val="tx1"/>
                </a:solidFill>
              </a:rPr>
              <a:t>初始化方法，接受制造商、型号、年份、里程数和电池容量作为参数，并调用父类的初始化方法来设置制造商、型号、年份和里程数的属性。然后将电池容量赋值给新的属性</a:t>
            </a:r>
            <a:r>
              <a:rPr lang="en-US" altLang="zh-CN" sz="1800" b="1" dirty="0">
                <a:solidFill>
                  <a:schemeClr val="tx1"/>
                </a:solidFill>
              </a:rPr>
              <a:t>`</a:t>
            </a:r>
            <a:r>
              <a:rPr lang="en-US" altLang="zh-CN" sz="1800" b="1" dirty="0" err="1">
                <a:solidFill>
                  <a:schemeClr val="tx1"/>
                </a:solidFill>
              </a:rPr>
              <a:t>battery_capacity</a:t>
            </a:r>
            <a:r>
              <a:rPr lang="en-US" altLang="zh-CN" sz="1800" b="1" dirty="0">
                <a:solidFill>
                  <a:schemeClr val="tx1"/>
                </a:solidFill>
              </a:rPr>
              <a:t>`</a:t>
            </a:r>
            <a:r>
              <a:rPr lang="zh-CN" altLang="en-US" sz="1800" b="1" dirty="0">
                <a:solidFill>
                  <a:schemeClr val="tx1"/>
                </a:solidFill>
              </a:rPr>
              <a:t>。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- `</a:t>
            </a:r>
            <a:r>
              <a:rPr lang="en-US" altLang="zh-CN" sz="1800" b="1" dirty="0" err="1">
                <a:solidFill>
                  <a:schemeClr val="tx1"/>
                </a:solidFill>
              </a:rPr>
              <a:t>charge_battery</a:t>
            </a:r>
            <a:r>
              <a:rPr lang="en-US" altLang="zh-CN" sz="1800" b="1" dirty="0">
                <a:solidFill>
                  <a:schemeClr val="tx1"/>
                </a:solidFill>
              </a:rPr>
              <a:t>(self)`: </a:t>
            </a:r>
            <a:r>
              <a:rPr lang="zh-CN" altLang="en-US" sz="1800" b="1" dirty="0">
                <a:solidFill>
                  <a:schemeClr val="tx1"/>
                </a:solidFill>
              </a:rPr>
              <a:t>打印一条消息，表示正在充电。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- `</a:t>
            </a:r>
            <a:r>
              <a:rPr lang="en-US" altLang="zh-CN" sz="1800" b="1" dirty="0" err="1">
                <a:solidFill>
                  <a:schemeClr val="tx1"/>
                </a:solidFill>
              </a:rPr>
              <a:t>display_info</a:t>
            </a:r>
            <a:r>
              <a:rPr lang="en-US" altLang="zh-CN" sz="1800" b="1" dirty="0">
                <a:solidFill>
                  <a:schemeClr val="tx1"/>
                </a:solidFill>
              </a:rPr>
              <a:t>(self)`: </a:t>
            </a:r>
            <a:r>
              <a:rPr lang="zh-CN" altLang="en-US" sz="1800" b="1" dirty="0">
                <a:solidFill>
                  <a:schemeClr val="tx1"/>
                </a:solidFill>
              </a:rPr>
              <a:t>打印电动汽车的制造商、型号、年份、里程数和电池容量的信息。</a:t>
            </a:r>
          </a:p>
          <a:p>
            <a:pPr marL="0" indent="0">
              <a:buNone/>
            </a:pPr>
            <a:endParaRPr lang="zh-CN" altLang="en-US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63781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class </a:t>
            </a:r>
            <a:r>
              <a:rPr lang="en-US" altLang="zh-CN" sz="1800" b="1" dirty="0" err="1">
                <a:solidFill>
                  <a:schemeClr val="tx1"/>
                </a:solidFill>
              </a:rPr>
              <a:t>ElectricCar</a:t>
            </a:r>
            <a:r>
              <a:rPr lang="en-US" altLang="zh-CN" sz="1800" b="1" dirty="0">
                <a:solidFill>
                  <a:schemeClr val="tx1"/>
                </a:solidFill>
              </a:rPr>
              <a:t>(Car):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def __</a:t>
            </a:r>
            <a:r>
              <a:rPr lang="en-US" altLang="zh-CN" sz="1800" b="1" dirty="0" err="1">
                <a:solidFill>
                  <a:schemeClr val="tx1"/>
                </a:solidFill>
              </a:rPr>
              <a:t>init</a:t>
            </a:r>
            <a:r>
              <a:rPr lang="en-US" altLang="zh-CN" sz="1800" b="1" dirty="0">
                <a:solidFill>
                  <a:schemeClr val="tx1"/>
                </a:solidFill>
              </a:rPr>
              <a:t>__(self, make, model, year, mileage, </a:t>
            </a:r>
            <a:r>
              <a:rPr lang="en-US" altLang="zh-CN" sz="1800" b="1" dirty="0" err="1">
                <a:solidFill>
                  <a:schemeClr val="tx1"/>
                </a:solidFill>
              </a:rPr>
              <a:t>battery_capacity</a:t>
            </a:r>
            <a:r>
              <a:rPr lang="en-US" altLang="zh-CN" sz="1800" b="1" dirty="0">
                <a:solidFill>
                  <a:schemeClr val="tx1"/>
                </a:solidFill>
              </a:rPr>
              <a:t>):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    super().__</a:t>
            </a:r>
            <a:r>
              <a:rPr lang="en-US" altLang="zh-CN" sz="1800" b="1" dirty="0" err="1">
                <a:solidFill>
                  <a:schemeClr val="tx1"/>
                </a:solidFill>
              </a:rPr>
              <a:t>init</a:t>
            </a:r>
            <a:r>
              <a:rPr lang="en-US" altLang="zh-CN" sz="1800" b="1" dirty="0">
                <a:solidFill>
                  <a:schemeClr val="tx1"/>
                </a:solidFill>
              </a:rPr>
              <a:t>__(make, model, year, mileage)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    </a:t>
            </a:r>
            <a:r>
              <a:rPr lang="en-US" altLang="zh-CN" sz="1800" b="1" dirty="0" err="1">
                <a:solidFill>
                  <a:schemeClr val="tx1"/>
                </a:solidFill>
              </a:rPr>
              <a:t>self.battery_capacity</a:t>
            </a:r>
            <a:r>
              <a:rPr lang="en-US" altLang="zh-CN" sz="1800" b="1" dirty="0">
                <a:solidFill>
                  <a:schemeClr val="tx1"/>
                </a:solidFill>
              </a:rPr>
              <a:t> = </a:t>
            </a:r>
            <a:r>
              <a:rPr lang="en-US" altLang="zh-CN" sz="1800" b="1" dirty="0" err="1">
                <a:solidFill>
                  <a:schemeClr val="tx1"/>
                </a:solidFill>
              </a:rPr>
              <a:t>battery_capacity</a:t>
            </a:r>
            <a:endParaRPr lang="en-US" altLang="zh-CN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altLang="zh-CN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def </a:t>
            </a:r>
            <a:r>
              <a:rPr lang="en-US" altLang="zh-CN" sz="1800" b="1" dirty="0" err="1">
                <a:solidFill>
                  <a:schemeClr val="tx1"/>
                </a:solidFill>
              </a:rPr>
              <a:t>charge_battery</a:t>
            </a:r>
            <a:r>
              <a:rPr lang="en-US" altLang="zh-CN" sz="1800" b="1" dirty="0">
                <a:solidFill>
                  <a:schemeClr val="tx1"/>
                </a:solidFill>
              </a:rPr>
              <a:t>(self):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    print("Charging the battery...")</a:t>
            </a:r>
          </a:p>
          <a:p>
            <a:pPr marL="0" indent="0">
              <a:buNone/>
            </a:pPr>
            <a:endParaRPr lang="en-US" altLang="zh-CN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def </a:t>
            </a:r>
            <a:r>
              <a:rPr lang="en-US" altLang="zh-CN" sz="1800" b="1" dirty="0" err="1">
                <a:solidFill>
                  <a:schemeClr val="tx1"/>
                </a:solidFill>
              </a:rPr>
              <a:t>display_info</a:t>
            </a:r>
            <a:r>
              <a:rPr lang="en-US" altLang="zh-CN" sz="1800" b="1" dirty="0">
                <a:solidFill>
                  <a:schemeClr val="tx1"/>
                </a:solidFill>
              </a:rPr>
              <a:t>(self):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    super().</a:t>
            </a:r>
            <a:r>
              <a:rPr lang="en-US" altLang="zh-CN" sz="1800" b="1" dirty="0" err="1">
                <a:solidFill>
                  <a:schemeClr val="tx1"/>
                </a:solidFill>
              </a:rPr>
              <a:t>display_info</a:t>
            </a:r>
            <a:r>
              <a:rPr lang="en-US" altLang="zh-CN" sz="1800" b="1" dirty="0">
                <a:solidFill>
                  <a:schemeClr val="tx1"/>
                </a:solidFill>
              </a:rPr>
              <a:t>()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    print(</a:t>
            </a:r>
            <a:r>
              <a:rPr lang="en-US" altLang="zh-CN" sz="1800" b="1" dirty="0" err="1">
                <a:solidFill>
                  <a:schemeClr val="tx1"/>
                </a:solidFill>
              </a:rPr>
              <a:t>f"Battery</a:t>
            </a:r>
            <a:r>
              <a:rPr lang="en-US" altLang="zh-CN" sz="1800" b="1" dirty="0">
                <a:solidFill>
                  <a:schemeClr val="tx1"/>
                </a:solidFill>
              </a:rPr>
              <a:t> Capacity: {</a:t>
            </a:r>
            <a:r>
              <a:rPr lang="en-US" altLang="zh-CN" sz="1800" b="1" dirty="0" err="1">
                <a:solidFill>
                  <a:schemeClr val="tx1"/>
                </a:solidFill>
              </a:rPr>
              <a:t>self.battery_capacity</a:t>
            </a:r>
            <a:r>
              <a:rPr lang="en-US" altLang="zh-CN" sz="1800" b="1" dirty="0">
                <a:solidFill>
                  <a:schemeClr val="tx1"/>
                </a:solidFill>
              </a:rPr>
              <a:t>} kWh")</a:t>
            </a:r>
          </a:p>
          <a:p>
            <a:pPr marL="0" indent="0">
              <a:buNone/>
            </a:pPr>
            <a:endParaRPr lang="en-US" altLang="zh-CN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altLang="zh-CN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# </a:t>
            </a:r>
            <a:r>
              <a:rPr lang="zh-CN" altLang="en-US" sz="1800" b="1" dirty="0">
                <a:solidFill>
                  <a:schemeClr val="tx1"/>
                </a:solidFill>
              </a:rPr>
              <a:t>测试代码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electric_car1 = </a:t>
            </a:r>
            <a:r>
              <a:rPr lang="en-US" altLang="zh-CN" sz="1800" b="1" dirty="0" err="1">
                <a:solidFill>
                  <a:schemeClr val="tx1"/>
                </a:solidFill>
              </a:rPr>
              <a:t>ElectricCar</a:t>
            </a:r>
            <a:r>
              <a:rPr lang="en-US" altLang="zh-CN" sz="1800" b="1" dirty="0">
                <a:solidFill>
                  <a:schemeClr val="tx1"/>
                </a:solidFill>
              </a:rPr>
              <a:t>("Tesla", "Model S", 2022, 20000, 75)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electric_car1.drive(50)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electric_car1.display_info()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electric_car1.charge_battery()</a:t>
            </a:r>
          </a:p>
          <a:p>
            <a:pPr marL="0" indent="0">
              <a:buNone/>
            </a:pPr>
            <a:endParaRPr lang="zh-CN" altLang="en-US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74093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1800" b="1" dirty="0">
                <a:solidFill>
                  <a:schemeClr val="tx1"/>
                </a:solidFill>
              </a:rPr>
              <a:t>**练习题 </a:t>
            </a:r>
            <a:r>
              <a:rPr lang="en-US" altLang="zh-CN" sz="1800" b="1" dirty="0">
                <a:solidFill>
                  <a:schemeClr val="tx1"/>
                </a:solidFill>
              </a:rPr>
              <a:t>3: </a:t>
            </a:r>
            <a:r>
              <a:rPr lang="zh-CN" altLang="en-US" sz="1800" b="1" dirty="0">
                <a:solidFill>
                  <a:schemeClr val="tx1"/>
                </a:solidFill>
              </a:rPr>
              <a:t>类方法和静态方法**</a:t>
            </a:r>
          </a:p>
          <a:p>
            <a:pPr marL="0" indent="0">
              <a:buNone/>
            </a:pPr>
            <a:endParaRPr lang="zh-CN" altLang="en-US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zh-CN" altLang="en-US" sz="1800" b="1" dirty="0">
                <a:solidFill>
                  <a:schemeClr val="tx1"/>
                </a:solidFill>
              </a:rPr>
              <a:t>创建一个名为</a:t>
            </a:r>
            <a:r>
              <a:rPr lang="en-US" altLang="zh-CN" sz="1800" b="1" dirty="0">
                <a:solidFill>
                  <a:schemeClr val="tx1"/>
                </a:solidFill>
              </a:rPr>
              <a:t>`</a:t>
            </a:r>
            <a:r>
              <a:rPr lang="en-US" altLang="zh-CN" sz="1800" b="1" dirty="0" err="1">
                <a:solidFill>
                  <a:schemeClr val="tx1"/>
                </a:solidFill>
              </a:rPr>
              <a:t>MathUtils</a:t>
            </a:r>
            <a:r>
              <a:rPr lang="en-US" altLang="zh-CN" sz="1800" b="1" dirty="0">
                <a:solidFill>
                  <a:schemeClr val="tx1"/>
                </a:solidFill>
              </a:rPr>
              <a:t>`</a:t>
            </a:r>
            <a:r>
              <a:rPr lang="zh-CN" altLang="en-US" sz="1800" b="1" dirty="0">
                <a:solidFill>
                  <a:schemeClr val="tx1"/>
                </a:solidFill>
              </a:rPr>
              <a:t>的工具类，具有以下方法：</a:t>
            </a:r>
          </a:p>
          <a:p>
            <a:pPr marL="0" indent="0">
              <a:buNone/>
            </a:pPr>
            <a:endParaRPr lang="zh-CN" altLang="en-US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zh-CN" altLang="en-US" sz="1800" b="1" dirty="0">
                <a:solidFill>
                  <a:schemeClr val="tx1"/>
                </a:solidFill>
              </a:rPr>
              <a:t>方法：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- `__</a:t>
            </a:r>
            <a:r>
              <a:rPr lang="en-US" altLang="zh-CN" sz="1800" b="1" dirty="0" err="1">
                <a:solidFill>
                  <a:schemeClr val="tx1"/>
                </a:solidFill>
              </a:rPr>
              <a:t>init</a:t>
            </a:r>
            <a:r>
              <a:rPr lang="en-US" altLang="zh-CN" sz="1800" b="1" dirty="0">
                <a:solidFill>
                  <a:schemeClr val="tx1"/>
                </a:solidFill>
              </a:rPr>
              <a:t>__(self)`: </a:t>
            </a:r>
            <a:r>
              <a:rPr lang="zh-CN" altLang="en-US" sz="1800" b="1" dirty="0">
                <a:solidFill>
                  <a:schemeClr val="tx1"/>
                </a:solidFill>
              </a:rPr>
              <a:t>私有的初始化方法，用于防止创建类的实例。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- `square(</a:t>
            </a:r>
            <a:r>
              <a:rPr lang="en-US" altLang="zh-CN" sz="1800" b="1" dirty="0" err="1">
                <a:solidFill>
                  <a:schemeClr val="tx1"/>
                </a:solidFill>
              </a:rPr>
              <a:t>cls</a:t>
            </a:r>
            <a:r>
              <a:rPr lang="en-US" altLang="zh-CN" sz="1800" b="1" dirty="0">
                <a:solidFill>
                  <a:schemeClr val="tx1"/>
                </a:solidFill>
              </a:rPr>
              <a:t>, num)`: </a:t>
            </a:r>
            <a:r>
              <a:rPr lang="zh-CN" altLang="en-US" sz="1800" b="1" dirty="0">
                <a:solidFill>
                  <a:schemeClr val="tx1"/>
                </a:solidFill>
              </a:rPr>
              <a:t>类方法，接受一个数字作为参数，返回该数字的平方。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- `cube(</a:t>
            </a:r>
            <a:r>
              <a:rPr lang="en-US" altLang="zh-CN" sz="1800" b="1" dirty="0" err="1">
                <a:solidFill>
                  <a:schemeClr val="tx1"/>
                </a:solidFill>
              </a:rPr>
              <a:t>cls</a:t>
            </a:r>
            <a:r>
              <a:rPr lang="en-US" altLang="zh-CN" sz="1800" b="1" dirty="0">
                <a:solidFill>
                  <a:schemeClr val="tx1"/>
                </a:solidFill>
              </a:rPr>
              <a:t>, num)`: </a:t>
            </a:r>
            <a:r>
              <a:rPr lang="zh-CN" altLang="en-US" sz="1800" b="1" dirty="0">
                <a:solidFill>
                  <a:schemeClr val="tx1"/>
                </a:solidFill>
              </a:rPr>
              <a:t>类方法，接受一个数字作为参数，返回该数字的立方。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- `</a:t>
            </a:r>
            <a:r>
              <a:rPr lang="en-US" altLang="zh-CN" sz="1800" b="1" dirty="0" err="1">
                <a:solidFill>
                  <a:schemeClr val="tx1"/>
                </a:solidFill>
              </a:rPr>
              <a:t>is_even</a:t>
            </a:r>
            <a:r>
              <a:rPr lang="en-US" altLang="zh-CN" sz="1800" b="1" dirty="0">
                <a:solidFill>
                  <a:schemeClr val="tx1"/>
                </a:solidFill>
              </a:rPr>
              <a:t>(</a:t>
            </a:r>
            <a:r>
              <a:rPr lang="en-US" altLang="zh-CN" sz="1800" b="1" dirty="0" err="1">
                <a:solidFill>
                  <a:schemeClr val="tx1"/>
                </a:solidFill>
              </a:rPr>
              <a:t>cls</a:t>
            </a:r>
            <a:r>
              <a:rPr lang="en-US" altLang="zh-CN" sz="1800" b="1" dirty="0">
                <a:solidFill>
                  <a:schemeClr val="tx1"/>
                </a:solidFill>
              </a:rPr>
              <a:t>, num)`: </a:t>
            </a:r>
            <a:r>
              <a:rPr lang="zh-CN" altLang="en-US" sz="1800" b="1" dirty="0">
                <a:solidFill>
                  <a:schemeClr val="tx1"/>
                </a:solidFill>
              </a:rPr>
              <a:t>静态方法，接受一个数字作为参数，返回布尔值表示该数字是否为偶数。</a:t>
            </a:r>
          </a:p>
        </p:txBody>
      </p:sp>
    </p:spTree>
    <p:extLst>
      <p:ext uri="{BB962C8B-B14F-4D97-AF65-F5344CB8AC3E}">
        <p14:creationId xmlns:p14="http://schemas.microsoft.com/office/powerpoint/2010/main" val="194918390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class </a:t>
            </a:r>
            <a:r>
              <a:rPr lang="en-US" altLang="zh-CN" sz="1800" b="1" dirty="0" err="1">
                <a:solidFill>
                  <a:schemeClr val="tx1"/>
                </a:solidFill>
              </a:rPr>
              <a:t>MathUtils</a:t>
            </a:r>
            <a:r>
              <a:rPr lang="en-US" altLang="zh-CN" sz="1800" b="1" dirty="0">
                <a:solidFill>
                  <a:schemeClr val="tx1"/>
                </a:solidFill>
              </a:rPr>
              <a:t>: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def __</a:t>
            </a:r>
            <a:r>
              <a:rPr lang="en-US" altLang="zh-CN" sz="1800" b="1" dirty="0" err="1">
                <a:solidFill>
                  <a:schemeClr val="tx1"/>
                </a:solidFill>
              </a:rPr>
              <a:t>init</a:t>
            </a:r>
            <a:r>
              <a:rPr lang="en-US" altLang="zh-CN" sz="1800" b="1" dirty="0">
                <a:solidFill>
                  <a:schemeClr val="tx1"/>
                </a:solidFill>
              </a:rPr>
              <a:t>__(self):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    raise </a:t>
            </a:r>
            <a:r>
              <a:rPr lang="en-US" altLang="zh-CN" sz="1800" b="1" dirty="0" err="1">
                <a:solidFill>
                  <a:schemeClr val="tx1"/>
                </a:solidFill>
              </a:rPr>
              <a:t>ValueError</a:t>
            </a:r>
            <a:r>
              <a:rPr lang="en-US" altLang="zh-CN" sz="1800" b="1" dirty="0">
                <a:solidFill>
                  <a:schemeClr val="tx1"/>
                </a:solidFill>
              </a:rPr>
              <a:t>("Cannot create an instance of </a:t>
            </a:r>
            <a:r>
              <a:rPr lang="en-US" altLang="zh-CN" sz="1800" b="1" dirty="0" err="1">
                <a:solidFill>
                  <a:schemeClr val="tx1"/>
                </a:solidFill>
              </a:rPr>
              <a:t>MathUtils</a:t>
            </a:r>
            <a:r>
              <a:rPr lang="en-US" altLang="zh-CN" sz="1800" b="1" dirty="0">
                <a:solidFill>
                  <a:schemeClr val="tx1"/>
                </a:solidFill>
              </a:rPr>
              <a:t> class.")</a:t>
            </a:r>
          </a:p>
          <a:p>
            <a:pPr marL="0" indent="0">
              <a:buNone/>
            </a:pPr>
            <a:endParaRPr lang="en-US" altLang="zh-CN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@classmethod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def square(</a:t>
            </a:r>
            <a:r>
              <a:rPr lang="en-US" altLang="zh-CN" sz="1800" b="1" dirty="0" err="1">
                <a:solidFill>
                  <a:schemeClr val="tx1"/>
                </a:solidFill>
              </a:rPr>
              <a:t>cls</a:t>
            </a:r>
            <a:r>
              <a:rPr lang="en-US" altLang="zh-CN" sz="1800" b="1" dirty="0">
                <a:solidFill>
                  <a:schemeClr val="tx1"/>
                </a:solidFill>
              </a:rPr>
              <a:t>, num):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    return num ** 2</a:t>
            </a:r>
          </a:p>
          <a:p>
            <a:pPr marL="0" indent="0">
              <a:buNone/>
            </a:pPr>
            <a:endParaRPr lang="en-US" altLang="zh-CN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@classmethod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def cube(</a:t>
            </a:r>
            <a:r>
              <a:rPr lang="en-US" altLang="zh-CN" sz="1800" b="1" dirty="0" err="1">
                <a:solidFill>
                  <a:schemeClr val="tx1"/>
                </a:solidFill>
              </a:rPr>
              <a:t>cls</a:t>
            </a:r>
            <a:r>
              <a:rPr lang="en-US" altLang="zh-CN" sz="1800" b="1" dirty="0">
                <a:solidFill>
                  <a:schemeClr val="tx1"/>
                </a:solidFill>
              </a:rPr>
              <a:t>, num):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    return num ** 3</a:t>
            </a:r>
          </a:p>
          <a:p>
            <a:pPr marL="0" indent="0">
              <a:buNone/>
            </a:pPr>
            <a:endParaRPr lang="en-US" altLang="zh-CN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@staticmethod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def </a:t>
            </a:r>
            <a:r>
              <a:rPr lang="en-US" altLang="zh-CN" sz="1800" b="1" dirty="0" err="1">
                <a:solidFill>
                  <a:schemeClr val="tx1"/>
                </a:solidFill>
              </a:rPr>
              <a:t>is_even</a:t>
            </a:r>
            <a:r>
              <a:rPr lang="en-US" altLang="zh-CN" sz="1800" b="1" dirty="0">
                <a:solidFill>
                  <a:schemeClr val="tx1"/>
                </a:solidFill>
              </a:rPr>
              <a:t>(num):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    return num % 2 == 0</a:t>
            </a:r>
          </a:p>
          <a:p>
            <a:pPr marL="0" indent="0">
              <a:buNone/>
            </a:pPr>
            <a:endParaRPr lang="en-US" altLang="zh-CN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altLang="zh-CN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# </a:t>
            </a:r>
            <a:r>
              <a:rPr lang="zh-CN" altLang="en-US" sz="1800" b="1" dirty="0">
                <a:solidFill>
                  <a:schemeClr val="tx1"/>
                </a:solidFill>
              </a:rPr>
              <a:t>测试代码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print(</a:t>
            </a:r>
            <a:r>
              <a:rPr lang="en-US" altLang="zh-CN" sz="1800" b="1" dirty="0" err="1">
                <a:solidFill>
                  <a:schemeClr val="tx1"/>
                </a:solidFill>
              </a:rPr>
              <a:t>MathUtils.square</a:t>
            </a:r>
            <a:r>
              <a:rPr lang="en-US" altLang="zh-CN" sz="1800" b="1" dirty="0">
                <a:solidFill>
                  <a:schemeClr val="tx1"/>
                </a:solidFill>
              </a:rPr>
              <a:t>(4))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print(</a:t>
            </a:r>
            <a:r>
              <a:rPr lang="en-US" altLang="zh-CN" sz="1800" b="1" dirty="0" err="1">
                <a:solidFill>
                  <a:schemeClr val="tx1"/>
                </a:solidFill>
              </a:rPr>
              <a:t>MathUtils.cube</a:t>
            </a:r>
            <a:r>
              <a:rPr lang="en-US" altLang="zh-CN" sz="1800" b="1" dirty="0">
                <a:solidFill>
                  <a:schemeClr val="tx1"/>
                </a:solidFill>
              </a:rPr>
              <a:t>(3))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print(</a:t>
            </a:r>
            <a:r>
              <a:rPr lang="en-US" altLang="zh-CN" sz="1800" b="1" dirty="0" err="1">
                <a:solidFill>
                  <a:schemeClr val="tx1"/>
                </a:solidFill>
              </a:rPr>
              <a:t>MathUtils.is_even</a:t>
            </a:r>
            <a:r>
              <a:rPr lang="en-US" altLang="zh-CN" sz="1800" b="1" dirty="0">
                <a:solidFill>
                  <a:schemeClr val="tx1"/>
                </a:solidFill>
              </a:rPr>
              <a:t>(5))</a:t>
            </a:r>
          </a:p>
          <a:p>
            <a:pPr marL="0" indent="0">
              <a:buNone/>
            </a:pPr>
            <a:endParaRPr lang="zh-CN" altLang="en-US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95818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1800" b="1" dirty="0">
                <a:solidFill>
                  <a:schemeClr val="tx1"/>
                </a:solidFill>
              </a:rPr>
              <a:t>**题目：**</a:t>
            </a:r>
          </a:p>
          <a:p>
            <a:pPr marL="0" indent="0">
              <a:buNone/>
            </a:pPr>
            <a:endParaRPr lang="zh-CN" altLang="en-US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zh-CN" altLang="en-US" sz="1800" b="1" dirty="0">
                <a:solidFill>
                  <a:schemeClr val="tx1"/>
                </a:solidFill>
              </a:rPr>
              <a:t>设计一个基类 </a:t>
            </a:r>
            <a:r>
              <a:rPr lang="en-US" altLang="zh-CN" sz="1800" b="1" dirty="0">
                <a:solidFill>
                  <a:schemeClr val="tx1"/>
                </a:solidFill>
              </a:rPr>
              <a:t>`Animal`</a:t>
            </a:r>
            <a:r>
              <a:rPr lang="zh-CN" altLang="en-US" sz="1800" b="1" dirty="0">
                <a:solidFill>
                  <a:schemeClr val="tx1"/>
                </a:solidFill>
              </a:rPr>
              <a:t>，包含属性 </a:t>
            </a:r>
            <a:r>
              <a:rPr lang="en-US" altLang="zh-CN" sz="1800" b="1" dirty="0">
                <a:solidFill>
                  <a:schemeClr val="tx1"/>
                </a:solidFill>
              </a:rPr>
              <a:t>`name` </a:t>
            </a:r>
            <a:r>
              <a:rPr lang="zh-CN" altLang="en-US" sz="1800" b="1" dirty="0">
                <a:solidFill>
                  <a:schemeClr val="tx1"/>
                </a:solidFill>
              </a:rPr>
              <a:t>和方法 </a:t>
            </a:r>
            <a:r>
              <a:rPr lang="en-US" altLang="zh-CN" sz="1800" b="1" dirty="0">
                <a:solidFill>
                  <a:schemeClr val="tx1"/>
                </a:solidFill>
              </a:rPr>
              <a:t>`sound()`</a:t>
            </a:r>
            <a:r>
              <a:rPr lang="zh-CN" altLang="en-US" sz="1800" b="1" dirty="0">
                <a:solidFill>
                  <a:schemeClr val="tx1"/>
                </a:solidFill>
              </a:rPr>
              <a:t>，以及两个派生类 </a:t>
            </a:r>
            <a:r>
              <a:rPr lang="en-US" altLang="zh-CN" sz="1800" b="1" dirty="0">
                <a:solidFill>
                  <a:schemeClr val="tx1"/>
                </a:solidFill>
              </a:rPr>
              <a:t>`Dog` </a:t>
            </a:r>
            <a:r>
              <a:rPr lang="zh-CN" altLang="en-US" sz="1800" b="1" dirty="0">
                <a:solidFill>
                  <a:schemeClr val="tx1"/>
                </a:solidFill>
              </a:rPr>
              <a:t>和 </a:t>
            </a:r>
            <a:r>
              <a:rPr lang="en-US" altLang="zh-CN" sz="1800" b="1" dirty="0">
                <a:solidFill>
                  <a:schemeClr val="tx1"/>
                </a:solidFill>
              </a:rPr>
              <a:t>`Cat`</a:t>
            </a:r>
            <a:r>
              <a:rPr lang="zh-CN" altLang="en-US" sz="1800" b="1" dirty="0">
                <a:solidFill>
                  <a:schemeClr val="tx1"/>
                </a:solidFill>
              </a:rPr>
              <a:t>，分别表示狗和猫，它们具有不同的叫声。请完成以下要求：</a:t>
            </a:r>
          </a:p>
          <a:p>
            <a:pPr marL="0" indent="0">
              <a:buNone/>
            </a:pPr>
            <a:endParaRPr lang="zh-CN" altLang="en-US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1. </a:t>
            </a:r>
            <a:r>
              <a:rPr lang="zh-CN" altLang="en-US" sz="1800" b="1" dirty="0">
                <a:solidFill>
                  <a:schemeClr val="tx1"/>
                </a:solidFill>
              </a:rPr>
              <a:t>定义 </a:t>
            </a:r>
            <a:r>
              <a:rPr lang="en-US" altLang="zh-CN" sz="1800" b="1" dirty="0">
                <a:solidFill>
                  <a:schemeClr val="tx1"/>
                </a:solidFill>
              </a:rPr>
              <a:t>`Animal` </a:t>
            </a:r>
            <a:r>
              <a:rPr lang="zh-CN" altLang="en-US" sz="1800" b="1" dirty="0">
                <a:solidFill>
                  <a:schemeClr val="tx1"/>
                </a:solidFill>
              </a:rPr>
              <a:t>类，具有 </a:t>
            </a:r>
            <a:r>
              <a:rPr lang="en-US" altLang="zh-CN" sz="1800" b="1" dirty="0">
                <a:solidFill>
                  <a:schemeClr val="tx1"/>
                </a:solidFill>
              </a:rPr>
              <a:t>`name` </a:t>
            </a:r>
            <a:r>
              <a:rPr lang="zh-CN" altLang="en-US" sz="1800" b="1" dirty="0">
                <a:solidFill>
                  <a:schemeClr val="tx1"/>
                </a:solidFill>
              </a:rPr>
              <a:t>属性和 </a:t>
            </a:r>
            <a:r>
              <a:rPr lang="en-US" altLang="zh-CN" sz="1800" b="1" dirty="0">
                <a:solidFill>
                  <a:schemeClr val="tx1"/>
                </a:solidFill>
              </a:rPr>
              <a:t>`sound()` </a:t>
            </a:r>
            <a:r>
              <a:rPr lang="zh-CN" altLang="en-US" sz="1800" b="1" dirty="0">
                <a:solidFill>
                  <a:schemeClr val="tx1"/>
                </a:solidFill>
              </a:rPr>
              <a:t>方法。</a:t>
            </a:r>
            <a:r>
              <a:rPr lang="en-US" altLang="zh-CN" sz="1800" b="1" dirty="0">
                <a:solidFill>
                  <a:schemeClr val="tx1"/>
                </a:solidFill>
              </a:rPr>
              <a:t>`sound()` </a:t>
            </a:r>
            <a:r>
              <a:rPr lang="zh-CN" altLang="en-US" sz="1800" b="1" dirty="0">
                <a:solidFill>
                  <a:schemeClr val="tx1"/>
                </a:solidFill>
              </a:rPr>
              <a:t>方法应该返回空字符串。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2. </a:t>
            </a:r>
            <a:r>
              <a:rPr lang="zh-CN" altLang="en-US" sz="1800" b="1" dirty="0">
                <a:solidFill>
                  <a:schemeClr val="tx1"/>
                </a:solidFill>
              </a:rPr>
              <a:t>定义 </a:t>
            </a:r>
            <a:r>
              <a:rPr lang="en-US" altLang="zh-CN" sz="1800" b="1" dirty="0">
                <a:solidFill>
                  <a:schemeClr val="tx1"/>
                </a:solidFill>
              </a:rPr>
              <a:t>`Dog` </a:t>
            </a:r>
            <a:r>
              <a:rPr lang="zh-CN" altLang="en-US" sz="1800" b="1" dirty="0">
                <a:solidFill>
                  <a:schemeClr val="tx1"/>
                </a:solidFill>
              </a:rPr>
              <a:t>类，继承自 </a:t>
            </a:r>
            <a:r>
              <a:rPr lang="en-US" altLang="zh-CN" sz="1800" b="1" dirty="0">
                <a:solidFill>
                  <a:schemeClr val="tx1"/>
                </a:solidFill>
              </a:rPr>
              <a:t>`Animal` </a:t>
            </a:r>
            <a:r>
              <a:rPr lang="zh-CN" altLang="en-US" sz="1800" b="1" dirty="0">
                <a:solidFill>
                  <a:schemeClr val="tx1"/>
                </a:solidFill>
              </a:rPr>
              <a:t>类，具有特定的叫声 </a:t>
            </a:r>
            <a:r>
              <a:rPr lang="en-US" altLang="zh-CN" sz="1800" b="1" dirty="0">
                <a:solidFill>
                  <a:schemeClr val="tx1"/>
                </a:solidFill>
              </a:rPr>
              <a:t>"Woof!"</a:t>
            </a:r>
            <a:r>
              <a:rPr lang="zh-CN" altLang="en-US" sz="1800" b="1" dirty="0">
                <a:solidFill>
                  <a:schemeClr val="tx1"/>
                </a:solidFill>
              </a:rPr>
              <a:t>，重写 </a:t>
            </a:r>
            <a:r>
              <a:rPr lang="en-US" altLang="zh-CN" sz="1800" b="1" dirty="0">
                <a:solidFill>
                  <a:schemeClr val="tx1"/>
                </a:solidFill>
              </a:rPr>
              <a:t>`sound()` </a:t>
            </a:r>
            <a:r>
              <a:rPr lang="zh-CN" altLang="en-US" sz="1800" b="1" dirty="0">
                <a:solidFill>
                  <a:schemeClr val="tx1"/>
                </a:solidFill>
              </a:rPr>
              <a:t>方法，返回狗的叫声。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3. </a:t>
            </a:r>
            <a:r>
              <a:rPr lang="zh-CN" altLang="en-US" sz="1800" b="1" dirty="0">
                <a:solidFill>
                  <a:schemeClr val="tx1"/>
                </a:solidFill>
              </a:rPr>
              <a:t>定义 </a:t>
            </a:r>
            <a:r>
              <a:rPr lang="en-US" altLang="zh-CN" sz="1800" b="1" dirty="0">
                <a:solidFill>
                  <a:schemeClr val="tx1"/>
                </a:solidFill>
              </a:rPr>
              <a:t>`Cat` </a:t>
            </a:r>
            <a:r>
              <a:rPr lang="zh-CN" altLang="en-US" sz="1800" b="1" dirty="0">
                <a:solidFill>
                  <a:schemeClr val="tx1"/>
                </a:solidFill>
              </a:rPr>
              <a:t>类，继承自 </a:t>
            </a:r>
            <a:r>
              <a:rPr lang="en-US" altLang="zh-CN" sz="1800" b="1" dirty="0">
                <a:solidFill>
                  <a:schemeClr val="tx1"/>
                </a:solidFill>
              </a:rPr>
              <a:t>`Animal` </a:t>
            </a:r>
            <a:r>
              <a:rPr lang="zh-CN" altLang="en-US" sz="1800" b="1" dirty="0">
                <a:solidFill>
                  <a:schemeClr val="tx1"/>
                </a:solidFill>
              </a:rPr>
              <a:t>类，具有特定的叫声 </a:t>
            </a:r>
            <a:r>
              <a:rPr lang="en-US" altLang="zh-CN" sz="1800" b="1" dirty="0">
                <a:solidFill>
                  <a:schemeClr val="tx1"/>
                </a:solidFill>
              </a:rPr>
              <a:t>"Meow!"</a:t>
            </a:r>
            <a:r>
              <a:rPr lang="zh-CN" altLang="en-US" sz="1800" b="1" dirty="0">
                <a:solidFill>
                  <a:schemeClr val="tx1"/>
                </a:solidFill>
              </a:rPr>
              <a:t>，重写 </a:t>
            </a:r>
            <a:r>
              <a:rPr lang="en-US" altLang="zh-CN" sz="1800" b="1" dirty="0">
                <a:solidFill>
                  <a:schemeClr val="tx1"/>
                </a:solidFill>
              </a:rPr>
              <a:t>`sound()` </a:t>
            </a:r>
            <a:r>
              <a:rPr lang="zh-CN" altLang="en-US" sz="1800" b="1" dirty="0">
                <a:solidFill>
                  <a:schemeClr val="tx1"/>
                </a:solidFill>
              </a:rPr>
              <a:t>方法，返回猫的叫声。</a:t>
            </a:r>
          </a:p>
          <a:p>
            <a:pPr marL="0" indent="0">
              <a:buNone/>
            </a:pPr>
            <a:endParaRPr lang="zh-CN" altLang="en-US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zh-CN" altLang="en-US" sz="1800" b="1" dirty="0">
                <a:solidFill>
                  <a:schemeClr val="tx1"/>
                </a:solidFill>
              </a:rPr>
              <a:t>在主程序中创建一个狗对象和一个猫对象，并打印它们的名字和叫声。</a:t>
            </a:r>
          </a:p>
          <a:p>
            <a:pPr marL="0" indent="0">
              <a:buNone/>
            </a:pPr>
            <a:endParaRPr lang="en-US" altLang="zh-CN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altLang="zh-CN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24381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class Animal: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def __</a:t>
            </a:r>
            <a:r>
              <a:rPr lang="en-US" altLang="zh-CN" sz="1800" b="1" dirty="0" err="1">
                <a:solidFill>
                  <a:schemeClr val="tx1"/>
                </a:solidFill>
              </a:rPr>
              <a:t>init</a:t>
            </a:r>
            <a:r>
              <a:rPr lang="en-US" altLang="zh-CN" sz="1800" b="1" dirty="0">
                <a:solidFill>
                  <a:schemeClr val="tx1"/>
                </a:solidFill>
              </a:rPr>
              <a:t>__(self, name):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    self.name = name</a:t>
            </a:r>
          </a:p>
          <a:p>
            <a:pPr marL="0" indent="0">
              <a:buNone/>
            </a:pPr>
            <a:endParaRPr lang="en-US" altLang="zh-CN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def sound(self):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    return ""</a:t>
            </a:r>
          </a:p>
          <a:p>
            <a:pPr marL="0" indent="0">
              <a:buNone/>
            </a:pPr>
            <a:endParaRPr lang="en-US" altLang="zh-CN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altLang="zh-CN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class Dog(Animal):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def sound(self):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    return "Woof!"</a:t>
            </a:r>
          </a:p>
          <a:p>
            <a:pPr marL="0" indent="0">
              <a:buNone/>
            </a:pPr>
            <a:endParaRPr lang="en-US" altLang="zh-CN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altLang="zh-CN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class Cat(Animal):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def sound(self):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        return "Meow!"</a:t>
            </a:r>
          </a:p>
          <a:p>
            <a:pPr marL="0" indent="0">
              <a:buNone/>
            </a:pPr>
            <a:endParaRPr lang="en-US" altLang="zh-CN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altLang="zh-CN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dog = Dog("Buddy")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print("Dog:")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print("Name:", dog.name)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print("Sound:", </a:t>
            </a:r>
            <a:r>
              <a:rPr lang="en-US" altLang="zh-CN" sz="1800" b="1" dirty="0" err="1">
                <a:solidFill>
                  <a:schemeClr val="tx1"/>
                </a:solidFill>
              </a:rPr>
              <a:t>dog.sound</a:t>
            </a:r>
            <a:r>
              <a:rPr lang="en-US" altLang="zh-CN" sz="1800" b="1" dirty="0">
                <a:solidFill>
                  <a:schemeClr val="tx1"/>
                </a:solidFill>
              </a:rPr>
              <a:t>())</a:t>
            </a:r>
          </a:p>
          <a:p>
            <a:pPr marL="0" indent="0">
              <a:buNone/>
            </a:pPr>
            <a:endParaRPr lang="en-US" altLang="zh-CN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cat = Cat("Whiskers")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print("Cat:")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print("Name:", cat.name)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print("Sound:", </a:t>
            </a:r>
            <a:r>
              <a:rPr lang="en-US" altLang="zh-CN" sz="1800" b="1" dirty="0" err="1">
                <a:solidFill>
                  <a:schemeClr val="tx1"/>
                </a:solidFill>
              </a:rPr>
              <a:t>cat.sound</a:t>
            </a:r>
            <a:r>
              <a:rPr lang="en-US" altLang="zh-CN" sz="1800" b="1" dirty="0">
                <a:solidFill>
                  <a:schemeClr val="tx1"/>
                </a:solidFill>
              </a:rPr>
              <a:t>())</a:t>
            </a:r>
          </a:p>
          <a:p>
            <a:pPr marL="0" indent="0">
              <a:buNone/>
            </a:pPr>
            <a:r>
              <a:rPr lang="en-US" altLang="zh-CN" sz="1800" b="1" dirty="0">
                <a:solidFill>
                  <a:schemeClr val="tx1"/>
                </a:solidFill>
              </a:rPr>
              <a:t>```</a:t>
            </a:r>
          </a:p>
          <a:p>
            <a:pPr marL="0" indent="0">
              <a:buNone/>
            </a:pPr>
            <a:endParaRPr lang="en-US" altLang="zh-CN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182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简化代码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get_student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 == 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"Padma"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"house"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 = 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"Ravenclaw"</a:t>
            </a:r>
            <a:endParaRPr lang="en-US" altLang="zh-CN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'name'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from 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'house'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get_student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"Name: 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house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"House: 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{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"house"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house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} </a:t>
            </a:r>
            <a:r>
              <a:rPr lang="en-US" altLang="zh-CN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可以简化代码</a:t>
            </a:r>
            <a:endParaRPr lang="zh-CN" altLang="en-US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__name__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== 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"__main__"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endParaRPr lang="zh-CN" altLang="en-US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981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OOP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3600" b="1" dirty="0">
                <a:solidFill>
                  <a:schemeClr val="tx1"/>
                </a:solidFill>
              </a:rPr>
              <a:t>OOP  object oriented</a:t>
            </a:r>
            <a:r>
              <a:rPr lang="zh-CN" altLang="en-US" sz="3600" b="1" dirty="0">
                <a:solidFill>
                  <a:schemeClr val="tx1"/>
                </a:solidFill>
              </a:rPr>
              <a:t> </a:t>
            </a:r>
            <a:r>
              <a:rPr lang="en-US" altLang="zh-CN" sz="3600" b="1" dirty="0">
                <a:solidFill>
                  <a:schemeClr val="tx1"/>
                </a:solidFill>
              </a:rPr>
              <a:t>programming</a:t>
            </a:r>
          </a:p>
          <a:p>
            <a:pPr marL="0" indent="0">
              <a:buNone/>
            </a:pPr>
            <a:r>
              <a:rPr lang="zh-CN" altLang="en-US" sz="3600" b="1" dirty="0">
                <a:solidFill>
                  <a:schemeClr val="tx1"/>
                </a:solidFill>
              </a:rPr>
              <a:t>允许我们创建属于我们自己的数据类型</a:t>
            </a:r>
            <a:endParaRPr lang="en-US" altLang="zh-CN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9697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4588</TotalTime>
  <Words>11086</Words>
  <Application>Microsoft Office PowerPoint</Application>
  <PresentationFormat>宽屏</PresentationFormat>
  <Paragraphs>1324</Paragraphs>
  <Slides>76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76</vt:i4>
      </vt:variant>
    </vt:vector>
  </HeadingPairs>
  <TitlesOfParts>
    <vt:vector size="85" baseType="lpstr">
      <vt:lpstr>-apple-system</vt:lpstr>
      <vt:lpstr>等线</vt:lpstr>
      <vt:lpstr>楷体</vt:lpstr>
      <vt:lpstr>宋体</vt:lpstr>
      <vt:lpstr>微软雅黑</vt:lpstr>
      <vt:lpstr>Arial</vt:lpstr>
      <vt:lpstr>Calibri</vt:lpstr>
      <vt:lpstr>Consolas</vt:lpstr>
      <vt:lpstr>2_自定义设计方案</vt:lpstr>
      <vt:lpstr>PowerPoint 演示文稿</vt:lpstr>
      <vt:lpstr>例子</vt:lpstr>
      <vt:lpstr>函数化写法</vt:lpstr>
      <vt:lpstr>简化一下</vt:lpstr>
      <vt:lpstr>元组</vt:lpstr>
      <vt:lpstr>元组的特性</vt:lpstr>
      <vt:lpstr>字典</vt:lpstr>
      <vt:lpstr>简化代码</vt:lpstr>
      <vt:lpstr>OOP</vt:lpstr>
      <vt:lpstr>Class</vt:lpstr>
      <vt:lpstr>OOP</vt:lpstr>
      <vt:lpstr>OOP</vt:lpstr>
      <vt:lpstr>实例</vt:lpstr>
      <vt:lpstr>实例变量</vt:lpstr>
      <vt:lpstr>实例变量</vt:lpstr>
      <vt:lpstr>self</vt:lpstr>
      <vt:lpstr>另一种调用</vt:lpstr>
      <vt:lpstr>OOP</vt:lpstr>
      <vt:lpstr>类变量</vt:lpstr>
      <vt:lpstr>类变量</vt:lpstr>
      <vt:lpstr>类变量</vt:lpstr>
      <vt:lpstr>类变量</vt:lpstr>
      <vt:lpstr>类变量</vt:lpstr>
      <vt:lpstr>类变量</vt:lpstr>
      <vt:lpstr>类变量</vt:lpstr>
      <vt:lpstr>类变量</vt:lpstr>
      <vt:lpstr>类变量</vt:lpstr>
      <vt:lpstr>类变量</vt:lpstr>
      <vt:lpstr>method</vt:lpstr>
      <vt:lpstr>class method</vt:lpstr>
      <vt:lpstr>class method</vt:lpstr>
      <vt:lpstr>class method</vt:lpstr>
      <vt:lpstr>class method</vt:lpstr>
      <vt:lpstr>class method</vt:lpstr>
      <vt:lpstr>class method</vt:lpstr>
      <vt:lpstr>class method</vt:lpstr>
      <vt:lpstr> static method</vt:lpstr>
      <vt:lpstr> static method</vt:lpstr>
      <vt:lpstr>继承</vt:lpstr>
      <vt:lpstr>继承</vt:lpstr>
      <vt:lpstr>继承</vt:lpstr>
      <vt:lpstr>继承</vt:lpstr>
      <vt:lpstr>继承</vt:lpstr>
      <vt:lpstr>继承</vt:lpstr>
      <vt:lpstr>初始化更多信息</vt:lpstr>
      <vt:lpstr>初始化更多信息</vt:lpstr>
      <vt:lpstr>初始化更多信息</vt:lpstr>
      <vt:lpstr>再加一个</vt:lpstr>
      <vt:lpstr>再加一个</vt:lpstr>
      <vt:lpstr>再加一个</vt:lpstr>
      <vt:lpstr>isinstance &amp; issubclass</vt:lpstr>
      <vt:lpstr>special method</vt:lpstr>
      <vt:lpstr>special method</vt:lpstr>
      <vt:lpstr>__repr__ method</vt:lpstr>
      <vt:lpstr>__str__ method</vt:lpstr>
      <vt:lpstr>special method</vt:lpstr>
      <vt:lpstr>另一种调用</vt:lpstr>
      <vt:lpstr>原理</vt:lpstr>
      <vt:lpstr>我们自己的__add__</vt:lpstr>
      <vt:lpstr>我们自己的__len__</vt:lpstr>
      <vt:lpstr>property decorator</vt:lpstr>
      <vt:lpstr>property decorator</vt:lpstr>
      <vt:lpstr>property decorator</vt:lpstr>
      <vt:lpstr>property decorator</vt:lpstr>
      <vt:lpstr>property decorator getter</vt:lpstr>
      <vt:lpstr>property decorator</vt:lpstr>
      <vt:lpstr>property decorator setter</vt:lpstr>
      <vt:lpstr>property decorator delete</vt:lpstr>
      <vt:lpstr>练习</vt:lpstr>
      <vt:lpstr>练习</vt:lpstr>
      <vt:lpstr>练习</vt:lpstr>
      <vt:lpstr>练习</vt:lpstr>
      <vt:lpstr>练习</vt:lpstr>
      <vt:lpstr>练习</vt:lpstr>
      <vt:lpstr>练习</vt:lpstr>
      <vt:lpstr>练习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 </cp:lastModifiedBy>
  <cp:revision>307</cp:revision>
  <dcterms:created xsi:type="dcterms:W3CDTF">2015-05-05T08:02:00Z</dcterms:created>
  <dcterms:modified xsi:type="dcterms:W3CDTF">2023-06-11T16:30:18Z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