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69" r:id="rId3"/>
    <p:sldId id="556" r:id="rId4"/>
    <p:sldId id="557" r:id="rId5"/>
    <p:sldId id="558" r:id="rId6"/>
    <p:sldId id="559" r:id="rId7"/>
    <p:sldId id="560" r:id="rId8"/>
    <p:sldId id="561" r:id="rId9"/>
    <p:sldId id="562" r:id="rId10"/>
    <p:sldId id="564" r:id="rId11"/>
    <p:sldId id="565" r:id="rId12"/>
    <p:sldId id="566" r:id="rId13"/>
    <p:sldId id="567" r:id="rId14"/>
    <p:sldId id="568" r:id="rId15"/>
    <p:sldId id="569" r:id="rId16"/>
    <p:sldId id="570" r:id="rId17"/>
    <p:sldId id="571" r:id="rId18"/>
    <p:sldId id="573" r:id="rId19"/>
    <p:sldId id="574" r:id="rId20"/>
    <p:sldId id="575" r:id="rId21"/>
    <p:sldId id="576" r:id="rId22"/>
    <p:sldId id="572" r:id="rId2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2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22642"/>
    <a:srgbClr val="B01F3C"/>
    <a:srgbClr val="B52E49"/>
    <a:srgbClr val="A50021"/>
    <a:srgbClr val="CC0000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573" autoAdjust="0"/>
    <p:restoredTop sz="86410" autoAdjust="0"/>
  </p:normalViewPr>
  <p:slideViewPr>
    <p:cSldViewPr snapToGrid="0">
      <p:cViewPr varScale="1">
        <p:scale>
          <a:sx n="81" d="100"/>
          <a:sy n="81" d="100"/>
        </p:scale>
        <p:origin x="76" y="116"/>
      </p:cViewPr>
      <p:guideLst>
        <p:guide orient="horz" pos="2160"/>
        <p:guide pos="3827"/>
      </p:guideLst>
    </p:cSldViewPr>
  </p:slideViewPr>
  <p:outlineViewPr>
    <p:cViewPr>
      <p:scale>
        <a:sx n="33" d="100"/>
        <a:sy n="33" d="100"/>
      </p:scale>
      <p:origin x="0" y="-2066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2024/10/18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92200" y="557626"/>
            <a:ext cx="10515600" cy="693658"/>
          </a:xfrm>
        </p:spPr>
        <p:txBody>
          <a:bodyPr/>
          <a:lstStyle>
            <a:lvl1pPr>
              <a:defRPr b="1">
                <a:solidFill>
                  <a:schemeClr val="tx1">
                    <a:lumMod val="65000"/>
                    <a:lumOff val="35000"/>
                  </a:schemeClr>
                </a:solidFill>
                <a:latin typeface="宋体" panose="02010600030101010101" pitchFamily="2" charset="-122"/>
                <a:ea typeface="宋体" panose="02010600030101010101" pitchFamily="2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4758048"/>
          </a:xfrm>
        </p:spPr>
        <p:txBody>
          <a:bodyPr/>
          <a:lstStyle>
            <a:lvl1pPr>
              <a:lnSpc>
                <a:spcPct val="100000"/>
              </a:lnSpc>
              <a:defRPr sz="320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1pPr>
            <a:lvl2pPr>
              <a:lnSpc>
                <a:spcPct val="100000"/>
              </a:lnSpc>
              <a:defRPr sz="280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2pPr>
            <a:lvl3pPr>
              <a:lnSpc>
                <a:spcPct val="100000"/>
              </a:lnSpc>
              <a:defRPr sz="240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3pPr>
            <a:lvl4pPr>
              <a:lnSpc>
                <a:spcPct val="100000"/>
              </a:lnSpc>
              <a:defRPr sz="200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4pPr>
            <a:lvl5pPr>
              <a:lnSpc>
                <a:spcPct val="100000"/>
              </a:lnSpc>
              <a:defRPr sz="200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2024/10/18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  <p:cxnSp>
        <p:nvCxnSpPr>
          <p:cNvPr id="7" name="直接连接符 6"/>
          <p:cNvCxnSpPr/>
          <p:nvPr userDrawn="1"/>
        </p:nvCxnSpPr>
        <p:spPr>
          <a:xfrm>
            <a:off x="1010650" y="1411941"/>
            <a:ext cx="9386047" cy="1588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2024/10/18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2024/10/18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2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  <a:t>2024/10/18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16" name="矩形 15"/>
          <p:cNvSpPr/>
          <p:nvPr userDrawn="1"/>
        </p:nvSpPr>
        <p:spPr>
          <a:xfrm>
            <a:off x="-4445" y="-3175"/>
            <a:ext cx="6901180" cy="128270"/>
          </a:xfrm>
          <a:prstGeom prst="rect">
            <a:avLst/>
          </a:prstGeom>
          <a:solidFill>
            <a:srgbClr val="8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9" name="矩形 48"/>
          <p:cNvSpPr/>
          <p:nvPr userDrawn="1"/>
        </p:nvSpPr>
        <p:spPr>
          <a:xfrm>
            <a:off x="-4445" y="125095"/>
            <a:ext cx="6901815" cy="144145"/>
          </a:xfrm>
          <a:prstGeom prst="rect">
            <a:avLst/>
          </a:prstGeom>
          <a:solidFill>
            <a:srgbClr val="A5002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0" name="矩形 49"/>
          <p:cNvSpPr/>
          <p:nvPr userDrawn="1"/>
        </p:nvSpPr>
        <p:spPr>
          <a:xfrm>
            <a:off x="-4445" y="269240"/>
            <a:ext cx="6901180" cy="144145"/>
          </a:xfrm>
          <a:prstGeom prst="rect">
            <a:avLst/>
          </a:prstGeom>
          <a:solidFill>
            <a:srgbClr val="A50021">
              <a:alpha val="8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51" name="图片 50" descr="瑞翼教育（红灰版）"/>
          <p:cNvPicPr>
            <a:picLocks noChangeAspect="1"/>
          </p:cNvPicPr>
          <p:nvPr userDrawn="1"/>
        </p:nvPicPr>
        <p:blipFill>
          <a:blip r:embed="rId6"/>
          <a:stretch>
            <a:fillRect/>
          </a:stretch>
        </p:blipFill>
        <p:spPr>
          <a:xfrm>
            <a:off x="9236710" y="41275"/>
            <a:ext cx="1787525" cy="403225"/>
          </a:xfrm>
          <a:prstGeom prst="rect">
            <a:avLst/>
          </a:prstGeom>
        </p:spPr>
      </p:pic>
      <p:grpSp>
        <p:nvGrpSpPr>
          <p:cNvPr id="37" name="组合 36"/>
          <p:cNvGrpSpPr/>
          <p:nvPr userDrawn="1"/>
        </p:nvGrpSpPr>
        <p:grpSpPr>
          <a:xfrm>
            <a:off x="11423015" y="-3175"/>
            <a:ext cx="797560" cy="422275"/>
            <a:chOff x="-7" y="-6"/>
            <a:chExt cx="1256" cy="665"/>
          </a:xfrm>
        </p:grpSpPr>
        <p:sp>
          <p:nvSpPr>
            <p:cNvPr id="10" name="矩形 9"/>
            <p:cNvSpPr/>
            <p:nvPr userDrawn="1"/>
          </p:nvSpPr>
          <p:spPr>
            <a:xfrm>
              <a:off x="-6" y="-6"/>
              <a:ext cx="1255" cy="202"/>
            </a:xfrm>
            <a:prstGeom prst="rect">
              <a:avLst/>
            </a:prstGeom>
            <a:solidFill>
              <a:srgbClr val="8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矩形 10"/>
            <p:cNvSpPr/>
            <p:nvPr userDrawn="1"/>
          </p:nvSpPr>
          <p:spPr>
            <a:xfrm>
              <a:off x="-7" y="196"/>
              <a:ext cx="1247" cy="227"/>
            </a:xfrm>
            <a:prstGeom prst="rect">
              <a:avLst/>
            </a:prstGeom>
            <a:solidFill>
              <a:srgbClr val="A5002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2" name="矩形 11"/>
            <p:cNvSpPr/>
            <p:nvPr userDrawn="1"/>
          </p:nvSpPr>
          <p:spPr>
            <a:xfrm>
              <a:off x="-6" y="423"/>
              <a:ext cx="1255" cy="236"/>
            </a:xfrm>
            <a:prstGeom prst="rect">
              <a:avLst/>
            </a:prstGeom>
            <a:solidFill>
              <a:srgbClr val="B2264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pic>
        <p:nvPicPr>
          <p:cNvPr id="2" name="图片 1" descr="红色SUGON"/>
          <p:cNvPicPr>
            <a:picLocks noChangeAspect="1"/>
          </p:cNvPicPr>
          <p:nvPr userDrawn="1"/>
        </p:nvPicPr>
        <p:blipFill>
          <a:blip r:embed="rId7"/>
          <a:stretch>
            <a:fillRect/>
          </a:stretch>
        </p:blipFill>
        <p:spPr>
          <a:xfrm>
            <a:off x="7284085" y="-149225"/>
            <a:ext cx="1757680" cy="771525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.xml"/><Relationship Id="rId3" Type="http://schemas.openxmlformats.org/officeDocument/2006/relationships/tags" Target="../tags/tag3.xml"/><Relationship Id="rId7" Type="http://schemas.openxmlformats.org/officeDocument/2006/relationships/tags" Target="../tags/tag7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10" Type="http://schemas.openxmlformats.org/officeDocument/2006/relationships/image" Target="../media/image4.png"/><Relationship Id="rId4" Type="http://schemas.openxmlformats.org/officeDocument/2006/relationships/tags" Target="../tags/tag4.xml"/><Relationship Id="rId9" Type="http://schemas.openxmlformats.org/officeDocument/2006/relationships/image" Target="../media/image3.pn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A_任意多边形 19"/>
          <p:cNvSpPr/>
          <p:nvPr>
            <p:custDataLst>
              <p:tags r:id="rId1"/>
            </p:custDataLst>
          </p:nvPr>
        </p:nvSpPr>
        <p:spPr>
          <a:xfrm>
            <a:off x="0" y="-117614"/>
            <a:ext cx="12192000" cy="3416893"/>
          </a:xfrm>
          <a:custGeom>
            <a:avLst/>
            <a:gdLst>
              <a:gd name="connsiteX0" fmla="*/ 0 w 11644590"/>
              <a:gd name="connsiteY0" fmla="*/ 0 h 3139633"/>
              <a:gd name="connsiteX1" fmla="*/ 11644590 w 11644590"/>
              <a:gd name="connsiteY1" fmla="*/ 0 h 3139633"/>
              <a:gd name="connsiteX2" fmla="*/ 3048000 w 11644590"/>
              <a:gd name="connsiteY2" fmla="*/ 3139633 h 3139633"/>
              <a:gd name="connsiteX3" fmla="*/ 0 w 11644590"/>
              <a:gd name="connsiteY3" fmla="*/ 1605195 h 3139633"/>
              <a:gd name="connsiteX4" fmla="*/ 0 w 11644590"/>
              <a:gd name="connsiteY4" fmla="*/ 0 h 31396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644590" h="3139633">
                <a:moveTo>
                  <a:pt x="0" y="0"/>
                </a:moveTo>
                <a:lnTo>
                  <a:pt x="11644590" y="0"/>
                </a:lnTo>
                <a:lnTo>
                  <a:pt x="3048000" y="3139633"/>
                </a:lnTo>
                <a:lnTo>
                  <a:pt x="0" y="1605195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4" name="PA_任意多边形 23"/>
          <p:cNvSpPr/>
          <p:nvPr>
            <p:custDataLst>
              <p:tags r:id="rId2"/>
            </p:custDataLst>
          </p:nvPr>
        </p:nvSpPr>
        <p:spPr>
          <a:xfrm>
            <a:off x="-4445" y="-86360"/>
            <a:ext cx="12367260" cy="3251835"/>
          </a:xfrm>
          <a:custGeom>
            <a:avLst/>
            <a:gdLst>
              <a:gd name="connsiteX0" fmla="*/ 0 w 11757236"/>
              <a:gd name="connsiteY0" fmla="*/ 0 h 3251846"/>
              <a:gd name="connsiteX1" fmla="*/ 11757236 w 11757236"/>
              <a:gd name="connsiteY1" fmla="*/ 0 h 3251846"/>
              <a:gd name="connsiteX2" fmla="*/ 3191286 w 11757236"/>
              <a:gd name="connsiteY2" fmla="*/ 3251846 h 3251846"/>
              <a:gd name="connsiteX3" fmla="*/ 0 w 11757236"/>
              <a:gd name="connsiteY3" fmla="*/ 1581902 h 32518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757236" h="3251846">
                <a:moveTo>
                  <a:pt x="0" y="0"/>
                </a:moveTo>
                <a:lnTo>
                  <a:pt x="11757236" y="0"/>
                </a:lnTo>
                <a:lnTo>
                  <a:pt x="3191286" y="3251846"/>
                </a:lnTo>
                <a:lnTo>
                  <a:pt x="0" y="158190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25" name="PA_任意多边形 24"/>
          <p:cNvSpPr/>
          <p:nvPr>
            <p:custDataLst>
              <p:tags r:id="rId3"/>
            </p:custDataLst>
          </p:nvPr>
        </p:nvSpPr>
        <p:spPr>
          <a:xfrm>
            <a:off x="1270" y="-86360"/>
            <a:ext cx="12179935" cy="3182620"/>
          </a:xfrm>
          <a:custGeom>
            <a:avLst/>
            <a:gdLst>
              <a:gd name="connsiteX0" fmla="*/ 0 w 11575120"/>
              <a:gd name="connsiteY0" fmla="*/ 0 h 3182710"/>
              <a:gd name="connsiteX1" fmla="*/ 11575120 w 11575120"/>
              <a:gd name="connsiteY1" fmla="*/ 0 h 3182710"/>
              <a:gd name="connsiteX2" fmla="*/ 3191286 w 11575120"/>
              <a:gd name="connsiteY2" fmla="*/ 3182710 h 3182710"/>
              <a:gd name="connsiteX3" fmla="*/ 0 w 11575120"/>
              <a:gd name="connsiteY3" fmla="*/ 1512766 h 31827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575120" h="3182710">
                <a:moveTo>
                  <a:pt x="0" y="0"/>
                </a:moveTo>
                <a:lnTo>
                  <a:pt x="11575120" y="0"/>
                </a:lnTo>
                <a:lnTo>
                  <a:pt x="3191286" y="3182710"/>
                </a:lnTo>
                <a:lnTo>
                  <a:pt x="0" y="1512766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PA_任意多边形 25"/>
          <p:cNvSpPr/>
          <p:nvPr>
            <p:custDataLst>
              <p:tags r:id="rId4"/>
            </p:custDataLst>
          </p:nvPr>
        </p:nvSpPr>
        <p:spPr>
          <a:xfrm>
            <a:off x="1905" y="-86360"/>
            <a:ext cx="11691620" cy="2997835"/>
          </a:xfrm>
          <a:custGeom>
            <a:avLst/>
            <a:gdLst>
              <a:gd name="connsiteX0" fmla="*/ 0 w 11087557"/>
              <a:gd name="connsiteY0" fmla="*/ 0 h 2997619"/>
              <a:gd name="connsiteX1" fmla="*/ 11087557 w 11087557"/>
              <a:gd name="connsiteY1" fmla="*/ 0 h 2997619"/>
              <a:gd name="connsiteX2" fmla="*/ 3191286 w 11087557"/>
              <a:gd name="connsiteY2" fmla="*/ 2997619 h 2997619"/>
              <a:gd name="connsiteX3" fmla="*/ 0 w 11087557"/>
              <a:gd name="connsiteY3" fmla="*/ 1327675 h 2997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087557" h="2997619">
                <a:moveTo>
                  <a:pt x="0" y="0"/>
                </a:moveTo>
                <a:lnTo>
                  <a:pt x="11087557" y="0"/>
                </a:lnTo>
                <a:lnTo>
                  <a:pt x="3191286" y="2997619"/>
                </a:lnTo>
                <a:lnTo>
                  <a:pt x="0" y="132767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PA_任意多边形 26"/>
          <p:cNvSpPr/>
          <p:nvPr>
            <p:custDataLst>
              <p:tags r:id="rId5"/>
            </p:custDataLst>
          </p:nvPr>
        </p:nvSpPr>
        <p:spPr>
          <a:xfrm>
            <a:off x="1905" y="-86360"/>
            <a:ext cx="11500485" cy="2924810"/>
          </a:xfrm>
          <a:custGeom>
            <a:avLst/>
            <a:gdLst>
              <a:gd name="connsiteX0" fmla="*/ 0 w 10896573"/>
              <a:gd name="connsiteY0" fmla="*/ 0 h 2925117"/>
              <a:gd name="connsiteX1" fmla="*/ 10896573 w 10896573"/>
              <a:gd name="connsiteY1" fmla="*/ 0 h 2925117"/>
              <a:gd name="connsiteX2" fmla="*/ 3191286 w 10896573"/>
              <a:gd name="connsiteY2" fmla="*/ 2925117 h 2925117"/>
              <a:gd name="connsiteX3" fmla="*/ 0 w 10896573"/>
              <a:gd name="connsiteY3" fmla="*/ 1255173 h 29251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896573" h="2925117">
                <a:moveTo>
                  <a:pt x="0" y="0"/>
                </a:moveTo>
                <a:lnTo>
                  <a:pt x="10896573" y="0"/>
                </a:lnTo>
                <a:lnTo>
                  <a:pt x="3191286" y="2925117"/>
                </a:lnTo>
                <a:lnTo>
                  <a:pt x="0" y="1255173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8" name="PA_任意多边形 27"/>
          <p:cNvSpPr/>
          <p:nvPr>
            <p:custDataLst>
              <p:tags r:id="rId6"/>
            </p:custDataLst>
          </p:nvPr>
        </p:nvSpPr>
        <p:spPr>
          <a:xfrm>
            <a:off x="1905" y="-117475"/>
            <a:ext cx="11012805" cy="2740025"/>
          </a:xfrm>
          <a:custGeom>
            <a:avLst/>
            <a:gdLst>
              <a:gd name="connsiteX0" fmla="*/ 0 w 10409010"/>
              <a:gd name="connsiteY0" fmla="*/ 0 h 2740026"/>
              <a:gd name="connsiteX1" fmla="*/ 10409010 w 10409010"/>
              <a:gd name="connsiteY1" fmla="*/ 0 h 2740026"/>
              <a:gd name="connsiteX2" fmla="*/ 3191286 w 10409010"/>
              <a:gd name="connsiteY2" fmla="*/ 2740026 h 2740026"/>
              <a:gd name="connsiteX3" fmla="*/ 0 w 10409010"/>
              <a:gd name="connsiteY3" fmla="*/ 1070082 h 27400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409010" h="2740026">
                <a:moveTo>
                  <a:pt x="0" y="0"/>
                </a:moveTo>
                <a:lnTo>
                  <a:pt x="10409010" y="0"/>
                </a:lnTo>
                <a:lnTo>
                  <a:pt x="3191286" y="2740026"/>
                </a:lnTo>
                <a:lnTo>
                  <a:pt x="0" y="107008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0" name="PA_任意多边形 29"/>
          <p:cNvSpPr/>
          <p:nvPr>
            <p:custDataLst>
              <p:tags r:id="rId7"/>
            </p:custDataLst>
          </p:nvPr>
        </p:nvSpPr>
        <p:spPr>
          <a:xfrm>
            <a:off x="1270" y="-117475"/>
            <a:ext cx="10802620" cy="2660015"/>
          </a:xfrm>
          <a:custGeom>
            <a:avLst/>
            <a:gdLst>
              <a:gd name="connsiteX0" fmla="*/ 0 w 10198012"/>
              <a:gd name="connsiteY0" fmla="*/ 0 h 2659926"/>
              <a:gd name="connsiteX1" fmla="*/ 10198012 w 10198012"/>
              <a:gd name="connsiteY1" fmla="*/ 0 h 2659926"/>
              <a:gd name="connsiteX2" fmla="*/ 3191286 w 10198012"/>
              <a:gd name="connsiteY2" fmla="*/ 2659926 h 2659926"/>
              <a:gd name="connsiteX3" fmla="*/ 0 w 10198012"/>
              <a:gd name="connsiteY3" fmla="*/ 989982 h 2659926"/>
              <a:gd name="connsiteX4" fmla="*/ 0 w 10198012"/>
              <a:gd name="connsiteY4" fmla="*/ 0 h 26599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198012" h="2659926">
                <a:moveTo>
                  <a:pt x="0" y="0"/>
                </a:moveTo>
                <a:lnTo>
                  <a:pt x="10198012" y="0"/>
                </a:lnTo>
                <a:lnTo>
                  <a:pt x="3191286" y="2659926"/>
                </a:lnTo>
                <a:lnTo>
                  <a:pt x="0" y="989982"/>
                </a:lnTo>
                <a:lnTo>
                  <a:pt x="0" y="0"/>
                </a:lnTo>
                <a:close/>
              </a:path>
            </a:pathLst>
          </a:custGeom>
          <a:solidFill>
            <a:srgbClr val="B22F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5" name="图片 4" descr="反白瑞翼教育LOGO"/>
          <p:cNvPicPr>
            <a:picLocks noChangeAspect="1"/>
          </p:cNvPicPr>
          <p:nvPr/>
        </p:nvPicPr>
        <p:blipFill>
          <a:blip r:embed="rId9"/>
          <a:stretch>
            <a:fillRect/>
          </a:stretch>
        </p:blipFill>
        <p:spPr>
          <a:xfrm>
            <a:off x="4115435" y="513080"/>
            <a:ext cx="2254250" cy="508635"/>
          </a:xfrm>
          <a:prstGeom prst="rect">
            <a:avLst/>
          </a:prstGeom>
        </p:spPr>
      </p:pic>
      <p:pic>
        <p:nvPicPr>
          <p:cNvPr id="2" name="图片 1" descr="SUGON图标"/>
          <p:cNvPicPr>
            <a:picLocks noChangeAspect="1"/>
          </p:cNvPicPr>
          <p:nvPr/>
        </p:nvPicPr>
        <p:blipFill>
          <a:blip r:embed="rId10"/>
          <a:stretch>
            <a:fillRect/>
          </a:stretch>
        </p:blipFill>
        <p:spPr>
          <a:xfrm>
            <a:off x="1651635" y="257175"/>
            <a:ext cx="2324735" cy="1020445"/>
          </a:xfrm>
          <a:prstGeom prst="rect">
            <a:avLst/>
          </a:prstGeom>
        </p:spPr>
      </p:pic>
      <p:sp>
        <p:nvSpPr>
          <p:cNvPr id="13" name="文本框 6"/>
          <p:cNvSpPr txBox="1"/>
          <p:nvPr/>
        </p:nvSpPr>
        <p:spPr>
          <a:xfrm>
            <a:off x="5123146" y="3086839"/>
            <a:ext cx="5812190" cy="23579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zh-CN" altLang="en-US" sz="4800" b="1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大数据应用开发语言</a:t>
            </a:r>
            <a:endParaRPr lang="en-US" altLang="zh-CN" sz="4800" b="1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algn="ctr">
              <a:lnSpc>
                <a:spcPct val="120000"/>
              </a:lnSpc>
            </a:pPr>
            <a:r>
              <a:rPr lang="zh-CN" altLang="en-US" sz="4000" dirty="0">
                <a:latin typeface="楷体" panose="02010609060101010101" pitchFamily="49" charset="-122"/>
                <a:ea typeface="楷体" panose="02010609060101010101" pitchFamily="49" charset="-122"/>
              </a:rPr>
              <a:t>第五章</a:t>
            </a:r>
            <a:endParaRPr lang="en-US" altLang="zh-CN" sz="4000" dirty="0">
              <a:solidFill>
                <a:schemeClr val="tx1"/>
              </a:solidFill>
              <a:latin typeface="楷体" panose="02010609060101010101" pitchFamily="49" charset="-122"/>
              <a:ea typeface="楷体" panose="02010609060101010101" pitchFamily="49" charset="-122"/>
            </a:endParaRPr>
          </a:p>
          <a:p>
            <a:pPr algn="ctr">
              <a:lnSpc>
                <a:spcPct val="120000"/>
              </a:lnSpc>
            </a:pPr>
            <a:r>
              <a:rPr lang="en-US" altLang="zh-CN" sz="4000" dirty="0">
                <a:solidFill>
                  <a:schemeClr val="tx1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Debug</a:t>
            </a:r>
            <a:r>
              <a:rPr lang="zh-CN" altLang="en-US" sz="4000" dirty="0">
                <a:solidFill>
                  <a:schemeClr val="tx1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与</a:t>
            </a:r>
            <a:r>
              <a:rPr lang="en-US" altLang="zh-CN" sz="4000" dirty="0">
                <a:solidFill>
                  <a:schemeClr val="tx1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exception</a:t>
            </a:r>
            <a:endParaRPr lang="zh-CN" altLang="en-US" sz="4000" dirty="0">
              <a:solidFill>
                <a:schemeClr val="tx1"/>
              </a:solidFill>
              <a:latin typeface="楷体" panose="02010609060101010101" pitchFamily="49" charset="-122"/>
              <a:ea typeface="楷体" panose="02010609060101010101" pitchFamily="49" charset="-122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else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2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try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8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altLang="zh-CN" sz="2800" b="0" dirty="0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input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"what is x?"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))</a:t>
            </a:r>
            <a:endParaRPr lang="zh-CN" altLang="en-US" sz="28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en-US" altLang="zh-CN" sz="2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except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2800" b="0" dirty="0" err="1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ValueError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 is not an integer"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r>
              <a:rPr lang="en-US" altLang="zh-CN" sz="2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else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 err="1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</a:t>
            </a:r>
            <a:r>
              <a:rPr lang="en-US" altLang="zh-CN" sz="2800" b="0" dirty="0" err="1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 is </a:t>
            </a:r>
            <a:r>
              <a:rPr lang="en-US" altLang="zh-CN" sz="2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{</a:t>
            </a:r>
            <a:r>
              <a:rPr lang="en-US" altLang="zh-CN" sz="28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2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}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72732333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优化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24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while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24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True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4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try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altLang="zh-CN" sz="24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altLang="zh-CN" sz="2400" b="0" dirty="0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4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input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4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"what is x?"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)) </a:t>
            </a:r>
            <a:r>
              <a:rPr lang="en-US" altLang="zh-CN" sz="24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# </a:t>
            </a:r>
            <a:r>
              <a:rPr lang="zh-CN" altLang="en-US" sz="24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这里没执行完就结束了</a:t>
            </a:r>
            <a:endParaRPr lang="zh-CN" altLang="en-US" sz="24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zh-CN" altLang="en-US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altLang="zh-CN" sz="24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# break </a:t>
            </a:r>
            <a:r>
              <a:rPr lang="zh-CN" altLang="en-US" sz="24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写这里也行</a:t>
            </a:r>
            <a:endParaRPr lang="zh-CN" altLang="en-US" sz="24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zh-CN" altLang="en-US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4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except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2400" b="0" dirty="0" err="1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ValueError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 </a:t>
            </a:r>
            <a:r>
              <a:rPr lang="en-US" altLang="zh-CN" sz="24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# </a:t>
            </a:r>
            <a:r>
              <a:rPr lang="zh-CN" altLang="en-US" sz="24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就像是</a:t>
            </a:r>
            <a:r>
              <a:rPr lang="en-US" altLang="zh-CN" sz="24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if</a:t>
            </a:r>
            <a:endParaRPr lang="en-US" altLang="zh-CN" sz="24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altLang="zh-CN" sz="24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4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 is not an integer"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4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else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altLang="zh-CN" sz="24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break</a:t>
            </a:r>
            <a:endParaRPr lang="en-US" altLang="zh-CN" sz="24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b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24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400" b="0" dirty="0" err="1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</a:t>
            </a:r>
            <a:r>
              <a:rPr lang="en-US" altLang="zh-CN" sz="2400" b="0" dirty="0" err="1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</a:t>
            </a:r>
            <a:r>
              <a:rPr lang="en-US" altLang="zh-CN" sz="24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 is </a:t>
            </a:r>
            <a:r>
              <a:rPr lang="en-US" altLang="zh-CN" sz="24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{</a:t>
            </a:r>
            <a:r>
              <a:rPr lang="en-US" altLang="zh-CN" sz="24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24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}</a:t>
            </a:r>
            <a:r>
              <a:rPr lang="en-US" altLang="zh-CN" sz="24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79571737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函数化编程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def main():</a:t>
            </a:r>
          </a:p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x = </a:t>
            </a:r>
            <a:r>
              <a:rPr lang="en-US" altLang="zh-CN" sz="14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get_int</a:t>
            </a:r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()</a:t>
            </a:r>
          </a:p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print(</a:t>
            </a:r>
            <a:r>
              <a:rPr lang="en-US" altLang="zh-CN" sz="14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f"x</a:t>
            </a:r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 is {x}")</a:t>
            </a:r>
          </a:p>
          <a:p>
            <a:b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b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def </a:t>
            </a:r>
            <a:r>
              <a:rPr lang="en-US" altLang="zh-CN" sz="14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get_int</a:t>
            </a:r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():</a:t>
            </a:r>
          </a:p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while True:</a:t>
            </a:r>
          </a:p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try:</a:t>
            </a:r>
          </a:p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    x = int(input("what is x?")) </a:t>
            </a:r>
            <a:endParaRPr lang="zh-CN" altLang="en-US" sz="1400" b="0" dirty="0"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  <a:p>
            <a:r>
              <a:rPr lang="zh-CN" altLang="en-US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except </a:t>
            </a:r>
            <a:r>
              <a:rPr lang="en-US" altLang="zh-CN" sz="14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ValueError</a:t>
            </a:r>
            <a:r>
              <a:rPr lang="zh-CN" altLang="en-US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：</a:t>
            </a:r>
            <a:endParaRPr lang="en-US" altLang="zh-CN" sz="1400" b="0" dirty="0"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    print("x is not an integer")</a:t>
            </a:r>
          </a:p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else:</a:t>
            </a:r>
          </a:p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    break# return x</a:t>
            </a:r>
          </a:p>
          <a:p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return x</a:t>
            </a:r>
          </a:p>
          <a:p>
            <a:b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1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main()</a:t>
            </a:r>
          </a:p>
        </p:txBody>
      </p:sp>
    </p:spTree>
    <p:extLst>
      <p:ext uri="{BB962C8B-B14F-4D97-AF65-F5344CB8AC3E}">
        <p14:creationId xmlns:p14="http://schemas.microsoft.com/office/powerpoint/2010/main" val="16916237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pass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16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def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6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main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():</a:t>
            </a:r>
          </a:p>
          <a:p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16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altLang="zh-CN" sz="1600" b="0" dirty="0" err="1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get_int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()</a:t>
            </a:r>
          </a:p>
          <a:p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16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1600" b="0" dirty="0" err="1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</a:t>
            </a:r>
            <a:r>
              <a:rPr lang="en-US" altLang="zh-CN" sz="1600" b="0" dirty="0" err="1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</a:t>
            </a:r>
            <a:r>
              <a:rPr lang="en-US" altLang="zh-CN" sz="16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 is </a:t>
            </a:r>
            <a:r>
              <a:rPr lang="en-US" altLang="zh-CN" sz="16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{</a:t>
            </a:r>
            <a:r>
              <a:rPr lang="en-US" altLang="zh-CN" sz="16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16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}</a:t>
            </a:r>
            <a:r>
              <a:rPr lang="en-US" altLang="zh-CN" sz="16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b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</a:br>
            <a:b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16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def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600" b="0" dirty="0" err="1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get_int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():</a:t>
            </a:r>
          </a:p>
          <a:p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16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while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6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True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altLang="zh-CN" sz="16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try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    </a:t>
            </a:r>
            <a:r>
              <a:rPr lang="en-US" altLang="zh-CN" sz="16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return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600" b="0" dirty="0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16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input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16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"what is x?"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)) </a:t>
            </a:r>
          </a:p>
          <a:p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altLang="zh-CN" sz="16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except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600" b="0" dirty="0" err="1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ValueError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    </a:t>
            </a:r>
            <a:r>
              <a:rPr lang="en-US" altLang="zh-CN" sz="16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pass</a:t>
            </a:r>
            <a:endParaRPr lang="en-US" altLang="zh-CN" sz="16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</a:p>
          <a:p>
            <a:r>
              <a:rPr lang="en-US" altLang="zh-CN" sz="16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main</a:t>
            </a:r>
            <a:r>
              <a:rPr lang="en-US" altLang="zh-CN" sz="16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214451730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优化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1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def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main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():</a:t>
            </a:r>
          </a:p>
          <a:p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18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altLang="zh-CN" sz="1800" b="0" dirty="0" err="1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get_int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1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"what is x?"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1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1800" b="0" dirty="0" err="1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</a:t>
            </a:r>
            <a:r>
              <a:rPr lang="en-US" altLang="zh-CN" sz="1800" b="0" dirty="0" err="1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</a:t>
            </a:r>
            <a:r>
              <a:rPr lang="en-US" altLang="zh-CN" sz="1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 is </a:t>
            </a:r>
            <a:r>
              <a:rPr lang="en-US" altLang="zh-CN" sz="1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{</a:t>
            </a:r>
            <a:r>
              <a:rPr lang="en-US" altLang="zh-CN" sz="18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1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}</a:t>
            </a:r>
            <a:r>
              <a:rPr lang="en-US" altLang="zh-CN" sz="1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b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</a:br>
            <a:b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1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def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800" b="0" dirty="0" err="1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get_int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18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prompt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):</a:t>
            </a:r>
          </a:p>
          <a:p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1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while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True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altLang="zh-CN" sz="1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try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    </a:t>
            </a:r>
            <a:r>
              <a:rPr lang="en-US" altLang="zh-CN" sz="1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return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800" b="0" dirty="0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1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input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18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prompt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)) </a:t>
            </a:r>
            <a:r>
              <a:rPr lang="en-US" altLang="zh-CN" sz="18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# </a:t>
            </a:r>
            <a:r>
              <a:rPr lang="zh-CN" altLang="en-US" sz="18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这里没执行完就结束了</a:t>
            </a:r>
            <a:endParaRPr lang="zh-CN" altLang="en-US" sz="18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zh-CN" altLang="en-US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altLang="zh-CN" sz="1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except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1800" b="0" dirty="0" err="1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ValueError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 </a:t>
            </a:r>
            <a:r>
              <a:rPr lang="en-US" altLang="zh-CN" sz="18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# </a:t>
            </a:r>
            <a:r>
              <a:rPr lang="zh-CN" altLang="en-US" sz="18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就像是</a:t>
            </a:r>
            <a:r>
              <a:rPr lang="en-US" altLang="zh-CN" sz="18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if</a:t>
            </a:r>
            <a:endParaRPr lang="en-US" altLang="zh-CN" sz="18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    </a:t>
            </a:r>
            <a:r>
              <a:rPr lang="en-US" altLang="zh-CN" sz="1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pass</a:t>
            </a:r>
            <a:endParaRPr lang="en-US" altLang="zh-CN" sz="18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</a:p>
          <a:p>
            <a:r>
              <a:rPr lang="en-US" altLang="zh-CN" sz="1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main</a:t>
            </a:r>
            <a:r>
              <a:rPr lang="en-US" altLang="zh-CN" sz="1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247255320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练习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zh-CN" altLang="en-US" sz="2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写出</a:t>
            </a:r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（</a:t>
            </a:r>
            <a:r>
              <a:rPr lang="en-US" altLang="zh-CN" sz="2800" dirty="0">
                <a:solidFill>
                  <a:schemeClr val="tx1"/>
                </a:solidFill>
                <a:latin typeface="Consolas" panose="020B0609020204030204" pitchFamily="49" charset="0"/>
              </a:rPr>
              <a:t>100-999</a:t>
            </a:r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）之间的水仙花数</a:t>
            </a:r>
            <a:endParaRPr lang="en-US" altLang="zh-CN" sz="2800" dirty="0">
              <a:solidFill>
                <a:schemeClr val="tx1"/>
              </a:solidFill>
              <a:latin typeface="Consolas" panose="020B0609020204030204" pitchFamily="49" charset="0"/>
            </a:endParaRPr>
          </a:p>
          <a:p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水仙花数是</a:t>
            </a:r>
            <a:r>
              <a:rPr lang="en-US" altLang="zh-CN" sz="2800" b="0" i="0" dirty="0">
                <a:solidFill>
                  <a:schemeClr val="tx1"/>
                </a:solidFill>
                <a:effectLst/>
                <a:latin typeface="-apple-system"/>
              </a:rPr>
              <a:t>153 = 1^3 + 5^3+ 3^3</a:t>
            </a:r>
          </a:p>
          <a:p>
            <a:endParaRPr lang="en-US" altLang="zh-CN" sz="2800" dirty="0">
              <a:solidFill>
                <a:schemeClr val="tx1"/>
              </a:solidFill>
              <a:latin typeface="-apple-system"/>
            </a:endParaRPr>
          </a:p>
          <a:p>
            <a:endParaRPr lang="en-US" altLang="zh-CN" sz="2800" b="0" dirty="0">
              <a:solidFill>
                <a:schemeClr val="tx1"/>
              </a:solidFill>
              <a:effectLst/>
              <a:latin typeface="-apple-system"/>
            </a:endParaRPr>
          </a:p>
          <a:p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有红、黄、绿三种颜色的求，其中红球 </a:t>
            </a:r>
            <a:r>
              <a:rPr lang="en-US" altLang="zh-CN" sz="2800" dirty="0">
                <a:solidFill>
                  <a:schemeClr val="tx1"/>
                </a:solidFill>
                <a:latin typeface="Consolas" panose="020B0609020204030204" pitchFamily="49" charset="0"/>
              </a:rPr>
              <a:t>3 </a:t>
            </a:r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个，黄球 </a:t>
            </a:r>
            <a:r>
              <a:rPr lang="en-US" altLang="zh-CN" sz="2800" dirty="0">
                <a:solidFill>
                  <a:schemeClr val="tx1"/>
                </a:solidFill>
                <a:latin typeface="Consolas" panose="020B0609020204030204" pitchFamily="49" charset="0"/>
              </a:rPr>
              <a:t>3 </a:t>
            </a:r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个，绿球 </a:t>
            </a:r>
            <a:r>
              <a:rPr lang="en-US" altLang="zh-CN" sz="2800" dirty="0">
                <a:solidFill>
                  <a:schemeClr val="tx1"/>
                </a:solidFill>
                <a:latin typeface="Consolas" panose="020B0609020204030204" pitchFamily="49" charset="0"/>
              </a:rPr>
              <a:t>6 </a:t>
            </a:r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个。先将这 </a:t>
            </a:r>
            <a:r>
              <a:rPr lang="en-US" altLang="zh-CN" sz="2800" dirty="0">
                <a:solidFill>
                  <a:schemeClr val="tx1"/>
                </a:solidFill>
                <a:latin typeface="Consolas" panose="020B0609020204030204" pitchFamily="49" charset="0"/>
              </a:rPr>
              <a:t>12 </a:t>
            </a:r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个球混合放在一个盒子中，从中任意摸出 </a:t>
            </a:r>
            <a:r>
              <a:rPr lang="en-US" altLang="zh-CN" sz="2800" dirty="0">
                <a:solidFill>
                  <a:schemeClr val="tx1"/>
                </a:solidFill>
                <a:latin typeface="Consolas" panose="020B0609020204030204" pitchFamily="49" charset="0"/>
              </a:rPr>
              <a:t>8 </a:t>
            </a:r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个球，编程计算摸出球的各种颜色搭配。</a:t>
            </a:r>
            <a:endParaRPr lang="en-US" altLang="zh-CN" sz="2800" dirty="0">
              <a:solidFill>
                <a:schemeClr val="tx1"/>
              </a:solidFill>
              <a:latin typeface="Consolas" panose="020B0609020204030204" pitchFamily="49" charset="0"/>
            </a:endParaRPr>
          </a:p>
          <a:p>
            <a:endParaRPr lang="en-US" altLang="zh-CN" sz="2800" dirty="0">
              <a:solidFill>
                <a:schemeClr val="tx1"/>
              </a:solidFill>
              <a:latin typeface="Consolas" panose="020B0609020204030204" pitchFamily="49" charset="0"/>
            </a:endParaRPr>
          </a:p>
          <a:p>
            <a:r>
              <a:rPr lang="zh-CN" altLang="en-US" sz="2800" dirty="0">
                <a:solidFill>
                  <a:schemeClr val="tx1"/>
                </a:solidFill>
                <a:latin typeface="Consolas" panose="020B0609020204030204" pitchFamily="49" charset="0"/>
              </a:rPr>
              <a:t>求两个数的最大公约数（欧几里得算法）</a:t>
            </a:r>
            <a:endParaRPr lang="en-US" altLang="zh-CN" sz="2800" dirty="0">
              <a:solidFill>
                <a:schemeClr val="tx1"/>
              </a:solidFill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1336204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练习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a) 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计算打印所有参数的和乘以基数（</a:t>
            </a:r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base=3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）的结果</a:t>
            </a:r>
            <a:br>
              <a:rPr lang="zh-CN" altLang="en-US" sz="2400" dirty="0">
                <a:solidFill>
                  <a:schemeClr val="tx1"/>
                </a:solidFill>
              </a:rPr>
            </a:br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b) 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如果参数中最后一个参数为（</a:t>
            </a:r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base=5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），则设定基数为</a:t>
            </a:r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5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，基数不参与求和计算。</a:t>
            </a:r>
            <a:endParaRPr lang="en-US" altLang="zh-CN" sz="2400" b="0" i="0" dirty="0">
              <a:solidFill>
                <a:schemeClr val="tx1"/>
              </a:solidFill>
              <a:effectLst/>
              <a:latin typeface="-apple-system"/>
            </a:endParaRPr>
          </a:p>
          <a:p>
            <a:endParaRPr lang="en-US" altLang="zh-CN" sz="2400" dirty="0">
              <a:solidFill>
                <a:schemeClr val="tx1"/>
              </a:solidFill>
              <a:latin typeface="-apple-system"/>
            </a:endParaRPr>
          </a:p>
          <a:p>
            <a:endParaRPr lang="en-US" altLang="zh-CN" sz="2400" dirty="0">
              <a:solidFill>
                <a:schemeClr val="tx1"/>
              </a:solidFill>
              <a:latin typeface="-apple-system"/>
            </a:endParaRPr>
          </a:p>
          <a:p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编写一个函数</a:t>
            </a:r>
            <a:r>
              <a:rPr lang="en-US" altLang="zh-CN" sz="2400" dirty="0" err="1">
                <a:solidFill>
                  <a:schemeClr val="tx1"/>
                </a:solidFill>
                <a:latin typeface="-apple-system"/>
              </a:rPr>
              <a:t>findstr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(),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该函数统计一个长度为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2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的子字符串在另一个字符串中出现的次数。例如：假定输入的字符串为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"You cannot improve your past, but you can improve your future. Once time is wasted, life is wasted.",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子字符串为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"</a:t>
            </a:r>
            <a:r>
              <a:rPr lang="en-US" altLang="zh-CN" sz="2400" dirty="0" err="1">
                <a:solidFill>
                  <a:schemeClr val="tx1"/>
                </a:solidFill>
                <a:latin typeface="-apple-system"/>
              </a:rPr>
              <a:t>im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"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，函数执行后打印“子字母串在目标字符串中共出现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3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次”。</a:t>
            </a:r>
          </a:p>
          <a:p>
            <a:br>
              <a:rPr lang="zh-CN" altLang="en-US" sz="2400" dirty="0">
                <a:solidFill>
                  <a:schemeClr val="tx1"/>
                </a:solidFill>
                <a:latin typeface="-apple-system"/>
              </a:rPr>
            </a:br>
            <a:br>
              <a:rPr lang="zh-CN" altLang="en-US" sz="1400" dirty="0">
                <a:solidFill>
                  <a:schemeClr val="tx1"/>
                </a:solidFill>
              </a:rPr>
            </a:br>
            <a:endParaRPr lang="en-US" altLang="zh-CN" sz="4000" dirty="0">
              <a:solidFill>
                <a:schemeClr val="tx1"/>
              </a:solidFill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6503647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练习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def Sum(*</a:t>
            </a:r>
            <a:r>
              <a:rPr lang="en-US" altLang="zh-CN" sz="1400" dirty="0" err="1">
                <a:solidFill>
                  <a:schemeClr val="tx1"/>
                </a:solidFill>
                <a:latin typeface="Consolas" panose="020B0609020204030204" pitchFamily="49" charset="0"/>
              </a:rPr>
              <a:t>params,base</a:t>
            </a:r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=3):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result = 0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for </a:t>
            </a:r>
            <a:r>
              <a:rPr lang="en-US" altLang="zh-CN" sz="1400" dirty="0" err="1">
                <a:solidFill>
                  <a:schemeClr val="tx1"/>
                </a:solidFill>
                <a:latin typeface="Consolas" panose="020B0609020204030204" pitchFamily="49" charset="0"/>
              </a:rPr>
              <a:t>i</a:t>
            </a:r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in params: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    result += </a:t>
            </a:r>
            <a:r>
              <a:rPr lang="en-US" altLang="zh-CN" sz="1400" dirty="0" err="1">
                <a:solidFill>
                  <a:schemeClr val="tx1"/>
                </a:solidFill>
                <a:latin typeface="Consolas" panose="020B0609020204030204" pitchFamily="49" charset="0"/>
              </a:rPr>
              <a:t>i</a:t>
            </a:r>
            <a:endParaRPr lang="en-US" altLang="zh-CN" sz="1400" dirty="0">
              <a:solidFill>
                <a:schemeClr val="tx1"/>
              </a:solidFill>
              <a:latin typeface="Consolas" panose="020B0609020204030204" pitchFamily="49" charset="0"/>
            </a:endParaRP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result *= base</a:t>
            </a:r>
          </a:p>
          <a:p>
            <a:endParaRPr lang="en-US" altLang="zh-CN" sz="1400" dirty="0">
              <a:solidFill>
                <a:schemeClr val="tx1"/>
              </a:solidFill>
              <a:latin typeface="Consolas" panose="020B0609020204030204" pitchFamily="49" charset="0"/>
            </a:endParaRP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print('</a:t>
            </a:r>
            <a:r>
              <a:rPr lang="zh-CN" altLang="en-US" sz="1400" dirty="0">
                <a:solidFill>
                  <a:schemeClr val="tx1"/>
                </a:solidFill>
                <a:latin typeface="Consolas" panose="020B0609020204030204" pitchFamily="49" charset="0"/>
              </a:rPr>
              <a:t>结果是：</a:t>
            </a:r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', result)</a:t>
            </a:r>
          </a:p>
          <a:p>
            <a:endParaRPr lang="en-US" altLang="zh-CN" sz="1400" dirty="0">
              <a:solidFill>
                <a:schemeClr val="tx1"/>
              </a:solidFill>
              <a:latin typeface="Consolas" panose="020B0609020204030204" pitchFamily="49" charset="0"/>
            </a:endParaRP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Sum(1, 2, 3, 4, 5)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Sum(1, 2, 3, 4, 5, base=5)</a:t>
            </a:r>
          </a:p>
          <a:p>
            <a:endParaRPr lang="en-US" altLang="zh-CN" sz="1400" dirty="0">
              <a:solidFill>
                <a:schemeClr val="tx1"/>
              </a:solidFill>
              <a:latin typeface="Consolas" panose="020B0609020204030204" pitchFamily="49" charset="0"/>
            </a:endParaRPr>
          </a:p>
          <a:p>
            <a:r>
              <a:rPr lang="zh-CN" altLang="en-US" sz="1400" dirty="0">
                <a:solidFill>
                  <a:schemeClr val="tx1"/>
                </a:solidFill>
                <a:latin typeface="Consolas" panose="020B0609020204030204" pitchFamily="49" charset="0"/>
              </a:rPr>
              <a:t>输出：</a:t>
            </a:r>
          </a:p>
          <a:p>
            <a:r>
              <a:rPr lang="zh-CN" altLang="en-US" sz="1400" dirty="0">
                <a:solidFill>
                  <a:schemeClr val="tx1"/>
                </a:solidFill>
                <a:latin typeface="Consolas" panose="020B0609020204030204" pitchFamily="49" charset="0"/>
              </a:rPr>
              <a:t>结果是： </a:t>
            </a:r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45</a:t>
            </a:r>
          </a:p>
          <a:p>
            <a:r>
              <a:rPr lang="zh-CN" altLang="en-US" sz="1400" dirty="0">
                <a:solidFill>
                  <a:schemeClr val="tx1"/>
                </a:solidFill>
                <a:latin typeface="Consolas" panose="020B0609020204030204" pitchFamily="49" charset="0"/>
              </a:rPr>
              <a:t>结果是： </a:t>
            </a:r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75</a:t>
            </a:r>
          </a:p>
        </p:txBody>
      </p:sp>
    </p:spTree>
    <p:extLst>
      <p:ext uri="{BB962C8B-B14F-4D97-AF65-F5344CB8AC3E}">
        <p14:creationId xmlns:p14="http://schemas.microsoft.com/office/powerpoint/2010/main" val="101176562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练习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def Daffodils():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print('</a:t>
            </a:r>
            <a:r>
              <a:rPr lang="zh-CN" altLang="en-US" sz="1400" dirty="0">
                <a:solidFill>
                  <a:schemeClr val="tx1"/>
                </a:solidFill>
                <a:latin typeface="Consolas" panose="020B0609020204030204" pitchFamily="49" charset="0"/>
              </a:rPr>
              <a:t>所有的水仙花数为：</a:t>
            </a:r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',end='')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temp = 100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while temp &lt; 1000: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    if temp == (temp//100)**3 + ((temp%100)//10)**3 + (temp%10)**3: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        print(</a:t>
            </a:r>
            <a:r>
              <a:rPr lang="en-US" altLang="zh-CN" sz="1400" dirty="0" err="1">
                <a:solidFill>
                  <a:schemeClr val="tx1"/>
                </a:solidFill>
                <a:latin typeface="Consolas" panose="020B0609020204030204" pitchFamily="49" charset="0"/>
              </a:rPr>
              <a:t>temp,end</a:t>
            </a:r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=' ')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        temp += 1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    else:</a:t>
            </a: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            temp += 1</a:t>
            </a:r>
          </a:p>
          <a:p>
            <a:endParaRPr lang="en-US" altLang="zh-CN" sz="1400" dirty="0">
              <a:solidFill>
                <a:schemeClr val="tx1"/>
              </a:solidFill>
              <a:latin typeface="Consolas" panose="020B0609020204030204" pitchFamily="49" charset="0"/>
            </a:endParaRPr>
          </a:p>
          <a:p>
            <a:r>
              <a:rPr lang="en-US" altLang="zh-CN" sz="1400" dirty="0">
                <a:solidFill>
                  <a:schemeClr val="tx1"/>
                </a:solidFill>
                <a:latin typeface="Consolas" panose="020B0609020204030204" pitchFamily="49" charset="0"/>
              </a:rPr>
              <a:t>Daffodils()</a:t>
            </a:r>
          </a:p>
        </p:txBody>
      </p:sp>
    </p:spTree>
    <p:extLst>
      <p:ext uri="{BB962C8B-B14F-4D97-AF65-F5344CB8AC3E}">
        <p14:creationId xmlns:p14="http://schemas.microsoft.com/office/powerpoint/2010/main" val="302304355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练习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77D40F0F-E73D-B6E8-ADD7-407D27C717C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def </a:t>
            </a:r>
            <a:r>
              <a:rPr lang="en-US" altLang="zh-CN" sz="2400" b="0" i="0" dirty="0" err="1">
                <a:solidFill>
                  <a:srgbClr val="1C1F23"/>
                </a:solidFill>
                <a:effectLst/>
                <a:latin typeface="Inter"/>
              </a:rPr>
              <a:t>findstr</a:t>
            </a:r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(): </a:t>
            </a:r>
          </a:p>
          <a:p>
            <a:pPr lvl="1"/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s = "You cannot improve your past, but you can improve your future. Once time is wasted, life is wasted.“</a:t>
            </a:r>
          </a:p>
          <a:p>
            <a:pPr lvl="1"/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 </a:t>
            </a:r>
            <a:r>
              <a:rPr lang="en-US" altLang="zh-CN" sz="2400" b="0" i="0" dirty="0" err="1">
                <a:solidFill>
                  <a:srgbClr val="1C1F23"/>
                </a:solidFill>
                <a:effectLst/>
                <a:latin typeface="Inter"/>
              </a:rPr>
              <a:t>sub_str</a:t>
            </a:r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 = "</a:t>
            </a:r>
            <a:r>
              <a:rPr lang="en-US" altLang="zh-CN" sz="2400" b="0" i="0" dirty="0" err="1">
                <a:solidFill>
                  <a:srgbClr val="1C1F23"/>
                </a:solidFill>
                <a:effectLst/>
                <a:latin typeface="Inter"/>
              </a:rPr>
              <a:t>im</a:t>
            </a:r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" </a:t>
            </a:r>
          </a:p>
          <a:p>
            <a:pPr lvl="1"/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count = 0 </a:t>
            </a:r>
          </a:p>
          <a:p>
            <a:pPr lvl="1"/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for </a:t>
            </a:r>
            <a:r>
              <a:rPr lang="en-US" altLang="zh-CN" sz="2400" b="0" i="0" dirty="0" err="1">
                <a:solidFill>
                  <a:srgbClr val="1C1F23"/>
                </a:solidFill>
                <a:effectLst/>
                <a:latin typeface="Inter"/>
              </a:rPr>
              <a:t>i</a:t>
            </a:r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 in range(</a:t>
            </a:r>
            <a:r>
              <a:rPr lang="en-US" altLang="zh-CN" sz="2400" b="0" i="0" dirty="0" err="1">
                <a:solidFill>
                  <a:srgbClr val="1C1F23"/>
                </a:solidFill>
                <a:effectLst/>
                <a:latin typeface="Inter"/>
              </a:rPr>
              <a:t>len</a:t>
            </a:r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(s) - 1):</a:t>
            </a:r>
          </a:p>
          <a:p>
            <a:pPr lvl="1"/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 	if s[</a:t>
            </a:r>
            <a:r>
              <a:rPr lang="en-US" altLang="zh-CN" sz="2400" b="0" i="0" dirty="0" err="1">
                <a:solidFill>
                  <a:srgbClr val="1C1F23"/>
                </a:solidFill>
                <a:effectLst/>
                <a:latin typeface="Inter"/>
              </a:rPr>
              <a:t>i:i</a:t>
            </a:r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 + 2] == </a:t>
            </a:r>
            <a:r>
              <a:rPr lang="en-US" altLang="zh-CN" sz="2400" b="0" i="0" dirty="0" err="1">
                <a:solidFill>
                  <a:srgbClr val="1C1F23"/>
                </a:solidFill>
                <a:effectLst/>
                <a:latin typeface="Inter"/>
              </a:rPr>
              <a:t>sub_str</a:t>
            </a:r>
            <a:r>
              <a:rPr lang="en-US" altLang="zh-CN" sz="2400" b="0" i="0" dirty="0">
                <a:solidFill>
                  <a:srgbClr val="1C1F23"/>
                </a:solidFill>
                <a:effectLst/>
                <a:latin typeface="Inter"/>
              </a:rPr>
              <a:t>: count += 1 </a:t>
            </a:r>
          </a:p>
          <a:p>
            <a:pPr marL="914400" lvl="2" indent="0">
              <a:buNone/>
            </a:pPr>
            <a:r>
              <a:rPr lang="en-US" altLang="zh-CN" b="0" i="0" dirty="0">
                <a:solidFill>
                  <a:srgbClr val="1C1F23"/>
                </a:solidFill>
                <a:effectLst/>
                <a:latin typeface="Inter"/>
              </a:rPr>
              <a:t>print(f"</a:t>
            </a:r>
            <a:r>
              <a:rPr lang="zh-CN" altLang="en-US" b="0" i="0" dirty="0">
                <a:solidFill>
                  <a:srgbClr val="1C1F23"/>
                </a:solidFill>
                <a:effectLst/>
                <a:latin typeface="Inter"/>
              </a:rPr>
              <a:t>子字符串在目标字符串中共出现</a:t>
            </a:r>
            <a:r>
              <a:rPr lang="en-US" altLang="zh-CN" b="0" i="0" dirty="0">
                <a:solidFill>
                  <a:srgbClr val="1C1F23"/>
                </a:solidFill>
                <a:effectLst/>
                <a:latin typeface="Inter"/>
              </a:rPr>
              <a:t>{count}</a:t>
            </a:r>
            <a:r>
              <a:rPr lang="zh-CN" altLang="en-US" b="0" i="0" dirty="0">
                <a:solidFill>
                  <a:srgbClr val="1C1F23"/>
                </a:solidFill>
                <a:effectLst/>
                <a:latin typeface="Inter"/>
              </a:rPr>
              <a:t>次</a:t>
            </a:r>
            <a:r>
              <a:rPr lang="en-US" altLang="zh-CN" b="0" i="0" dirty="0">
                <a:solidFill>
                  <a:srgbClr val="1C1F23"/>
                </a:solidFill>
                <a:effectLst/>
                <a:latin typeface="Inter"/>
              </a:rPr>
              <a:t>")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40621361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回顾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def function(*argument):</a:t>
            </a:r>
          </a:p>
          <a:p>
            <a:pPr lvl="1"/>
            <a:r>
              <a:rPr lang="en-US" altLang="zh-CN" dirty="0"/>
              <a:t># fun</a:t>
            </a:r>
          </a:p>
          <a:p>
            <a:pPr lvl="1"/>
            <a:endParaRPr lang="zh-CN" altLang="en-US" dirty="0"/>
          </a:p>
          <a:p>
            <a:pPr marL="0" indent="0">
              <a:buNone/>
            </a:pPr>
            <a:r>
              <a:rPr lang="en-US" altLang="zh-CN" dirty="0"/>
              <a:t>if logic:</a:t>
            </a:r>
          </a:p>
          <a:p>
            <a:pPr marL="0" indent="0">
              <a:buNone/>
            </a:pPr>
            <a:r>
              <a:rPr lang="en-US" altLang="zh-CN" dirty="0" err="1"/>
              <a:t>elif</a:t>
            </a:r>
            <a:r>
              <a:rPr lang="en-US" altLang="zh-CN" dirty="0"/>
              <a:t> logic:</a:t>
            </a:r>
          </a:p>
          <a:p>
            <a:pPr marL="0" indent="0">
              <a:buNone/>
            </a:pPr>
            <a:r>
              <a:rPr lang="en-US" altLang="zh-CN" dirty="0"/>
              <a:t>else:</a:t>
            </a:r>
          </a:p>
          <a:p>
            <a:pPr marL="0" indent="0">
              <a:buNone/>
            </a:pPr>
            <a:endParaRPr lang="en-US" altLang="zh-CN" dirty="0"/>
          </a:p>
          <a:p>
            <a:pPr marL="0" indent="0">
              <a:buNone/>
            </a:pPr>
            <a:endParaRPr lang="zh-CN" altLang="en-US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zh-CN" altLang="en-US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练习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77D40F0F-E73D-B6E8-ADD7-407D27C717C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altLang="zh-CN" sz="1600" dirty="0"/>
              <a:t>def gcd(x,y):</a:t>
            </a:r>
          </a:p>
          <a:p>
            <a:r>
              <a:rPr lang="es-ES" altLang="zh-CN" sz="1600" dirty="0"/>
              <a:t>    while y:</a:t>
            </a:r>
          </a:p>
          <a:p>
            <a:r>
              <a:rPr lang="es-ES" altLang="zh-CN" sz="1600" dirty="0"/>
              <a:t>        t = x % y</a:t>
            </a:r>
          </a:p>
          <a:p>
            <a:r>
              <a:rPr lang="es-ES" altLang="zh-CN" sz="1600" dirty="0"/>
              <a:t>        x = y</a:t>
            </a:r>
          </a:p>
          <a:p>
            <a:r>
              <a:rPr lang="es-ES" altLang="zh-CN" sz="1600" dirty="0"/>
              <a:t>        y = t</a:t>
            </a:r>
          </a:p>
          <a:p>
            <a:r>
              <a:rPr lang="es-ES" altLang="zh-CN" sz="1600" dirty="0"/>
              <a:t>    return x</a:t>
            </a:r>
          </a:p>
          <a:p>
            <a:r>
              <a:rPr lang="es-ES" altLang="zh-CN" sz="1600" dirty="0"/>
              <a:t>print(gcd(18,9))</a:t>
            </a:r>
            <a:endParaRPr lang="zh-CN" altLang="en-US" sz="1600" dirty="0"/>
          </a:p>
        </p:txBody>
      </p:sp>
    </p:spTree>
    <p:extLst>
      <p:ext uri="{BB962C8B-B14F-4D97-AF65-F5344CB8AC3E}">
        <p14:creationId xmlns:p14="http://schemas.microsoft.com/office/powerpoint/2010/main" val="146978968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练习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77D40F0F-E73D-B6E8-ADD7-407D27C717C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z="1600" dirty="0"/>
              <a:t>print('red\</a:t>
            </a:r>
            <a:r>
              <a:rPr lang="en-US" altLang="zh-CN" sz="1600" dirty="0" err="1"/>
              <a:t>tyellow</a:t>
            </a:r>
            <a:r>
              <a:rPr lang="en-US" altLang="zh-CN" sz="1600" dirty="0"/>
              <a:t>\</a:t>
            </a:r>
            <a:r>
              <a:rPr lang="en-US" altLang="zh-CN" sz="1600" dirty="0" err="1"/>
              <a:t>tblue</a:t>
            </a:r>
            <a:r>
              <a:rPr lang="en-US" altLang="zh-CN" sz="1600" dirty="0"/>
              <a:t>')</a:t>
            </a:r>
          </a:p>
          <a:p>
            <a:r>
              <a:rPr lang="en-US" altLang="zh-CN" sz="1600" dirty="0"/>
              <a:t>for red in range(0, 4):</a:t>
            </a:r>
          </a:p>
          <a:p>
            <a:r>
              <a:rPr lang="en-US" altLang="zh-CN" sz="1600" dirty="0"/>
              <a:t>    for yellow in range(0, 4):</a:t>
            </a:r>
          </a:p>
          <a:p>
            <a:r>
              <a:rPr lang="en-US" altLang="zh-CN" sz="1600" dirty="0"/>
              <a:t>        for green in range(2, 7):</a:t>
            </a:r>
          </a:p>
          <a:p>
            <a:r>
              <a:rPr lang="en-US" altLang="zh-CN" sz="1600" dirty="0"/>
              <a:t>            if red + yellow + green == 8:</a:t>
            </a:r>
          </a:p>
          <a:p>
            <a:r>
              <a:rPr lang="en-US" altLang="zh-CN" sz="1600" dirty="0"/>
              <a:t>                # </a:t>
            </a:r>
            <a:r>
              <a:rPr lang="zh-CN" altLang="en-US" sz="1600" dirty="0"/>
              <a:t>注意，下边不是字符串拼接，因此不用“</a:t>
            </a:r>
            <a:r>
              <a:rPr lang="en-US" altLang="zh-CN" sz="1600" dirty="0"/>
              <a:t>+”</a:t>
            </a:r>
            <a:r>
              <a:rPr lang="zh-CN" altLang="en-US" sz="1600" dirty="0"/>
              <a:t>哦</a:t>
            </a:r>
            <a:r>
              <a:rPr lang="en-US" altLang="zh-CN" sz="1600" dirty="0"/>
              <a:t>~</a:t>
            </a:r>
          </a:p>
          <a:p>
            <a:r>
              <a:rPr lang="en-US" altLang="zh-CN" sz="1600" dirty="0"/>
              <a:t>                print(red,'\</a:t>
            </a:r>
            <a:r>
              <a:rPr lang="en-US" altLang="zh-CN" sz="1600" dirty="0" err="1"/>
              <a:t>t',yellow</a:t>
            </a:r>
            <a:r>
              <a:rPr lang="en-US" altLang="zh-CN" sz="1600"/>
              <a:t>,'\t', green)</a:t>
            </a:r>
            <a:endParaRPr lang="zh-CN" altLang="en-US" sz="1600" dirty="0"/>
          </a:p>
        </p:txBody>
      </p:sp>
    </p:spTree>
    <p:extLst>
      <p:ext uri="{BB962C8B-B14F-4D97-AF65-F5344CB8AC3E}">
        <p14:creationId xmlns:p14="http://schemas.microsoft.com/office/powerpoint/2010/main" val="12891159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练习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a) 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计算打印所有参数的和乘以基数（</a:t>
            </a:r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base=3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）的结果</a:t>
            </a:r>
            <a:br>
              <a:rPr lang="zh-CN" altLang="en-US" sz="2400" dirty="0">
                <a:solidFill>
                  <a:schemeClr val="tx1"/>
                </a:solidFill>
              </a:rPr>
            </a:br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b) 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如果参数中最后一个参数为（</a:t>
            </a:r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base=5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），则设定基数为</a:t>
            </a:r>
            <a:r>
              <a:rPr lang="en-US" altLang="zh-CN" sz="2400" b="0" i="0" dirty="0">
                <a:solidFill>
                  <a:schemeClr val="tx1"/>
                </a:solidFill>
                <a:effectLst/>
                <a:latin typeface="-apple-system"/>
              </a:rPr>
              <a:t>5</a:t>
            </a:r>
            <a:r>
              <a:rPr lang="zh-CN" altLang="en-US" sz="2400" b="0" i="0" dirty="0">
                <a:solidFill>
                  <a:schemeClr val="tx1"/>
                </a:solidFill>
                <a:effectLst/>
                <a:latin typeface="-apple-system"/>
              </a:rPr>
              <a:t>，基数不参与求和计算。</a:t>
            </a:r>
            <a:endParaRPr lang="en-US" altLang="zh-CN" sz="2400" b="0" i="0" dirty="0">
              <a:solidFill>
                <a:schemeClr val="tx1"/>
              </a:solidFill>
              <a:effectLst/>
              <a:latin typeface="-apple-system"/>
            </a:endParaRPr>
          </a:p>
          <a:p>
            <a:endParaRPr lang="en-US" altLang="zh-CN" sz="2400" dirty="0">
              <a:solidFill>
                <a:schemeClr val="tx1"/>
              </a:solidFill>
              <a:latin typeface="-apple-system"/>
            </a:endParaRPr>
          </a:p>
          <a:p>
            <a:endParaRPr lang="en-US" altLang="zh-CN" sz="2400" dirty="0">
              <a:solidFill>
                <a:schemeClr val="tx1"/>
              </a:solidFill>
              <a:latin typeface="-apple-system"/>
            </a:endParaRPr>
          </a:p>
          <a:p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编写一个函数</a:t>
            </a:r>
            <a:r>
              <a:rPr lang="en-US" altLang="zh-CN" sz="2400" dirty="0" err="1">
                <a:solidFill>
                  <a:schemeClr val="tx1"/>
                </a:solidFill>
                <a:latin typeface="-apple-system"/>
              </a:rPr>
              <a:t>findstr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(),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该函数统计一个长度为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2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的子字符串在另一个字符串中出现的次数。例如：假定输入的字符串为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"You cannot improve your past, but you can improve your future. Once time is wasted, life is wasted.",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子字符串为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"</a:t>
            </a:r>
            <a:r>
              <a:rPr lang="en-US" altLang="zh-CN" sz="2400" dirty="0" err="1">
                <a:solidFill>
                  <a:schemeClr val="tx1"/>
                </a:solidFill>
                <a:latin typeface="-apple-system"/>
              </a:rPr>
              <a:t>im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"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，函数执行后打印“子字母串在目标字符串中共出现</a:t>
            </a:r>
            <a:r>
              <a:rPr lang="en-US" altLang="zh-CN" sz="2400" dirty="0">
                <a:solidFill>
                  <a:schemeClr val="tx1"/>
                </a:solidFill>
                <a:latin typeface="-apple-system"/>
              </a:rPr>
              <a:t>3</a:t>
            </a:r>
            <a:r>
              <a:rPr lang="zh-CN" altLang="en-US" sz="2400" dirty="0">
                <a:solidFill>
                  <a:schemeClr val="tx1"/>
                </a:solidFill>
                <a:latin typeface="-apple-system"/>
              </a:rPr>
              <a:t>次”。</a:t>
            </a:r>
          </a:p>
          <a:p>
            <a:br>
              <a:rPr lang="zh-CN" altLang="en-US" sz="2400" dirty="0">
                <a:solidFill>
                  <a:schemeClr val="tx1"/>
                </a:solidFill>
                <a:latin typeface="-apple-system"/>
              </a:rPr>
            </a:br>
            <a:br>
              <a:rPr lang="zh-CN" altLang="en-US" sz="1400" dirty="0">
                <a:solidFill>
                  <a:schemeClr val="tx1"/>
                </a:solidFill>
              </a:rPr>
            </a:br>
            <a:endParaRPr lang="en-US" altLang="zh-CN" sz="4000" dirty="0">
              <a:solidFill>
                <a:schemeClr val="tx1"/>
              </a:solidFill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333398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回顾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dirty="0"/>
              <a:t>while </a:t>
            </a:r>
            <a:r>
              <a:rPr lang="en-US" altLang="zh-CN" dirty="0" err="1"/>
              <a:t>logci</a:t>
            </a:r>
            <a:r>
              <a:rPr lang="zh-CN" altLang="en-US" dirty="0"/>
              <a:t>：</a:t>
            </a:r>
            <a:endParaRPr lang="en-US" altLang="zh-CN" dirty="0"/>
          </a:p>
          <a:p>
            <a:pPr lvl="1"/>
            <a:r>
              <a:rPr lang="en-US" altLang="zh-CN" dirty="0">
                <a:solidFill>
                  <a:schemeClr val="tx1"/>
                </a:solidFill>
              </a:rPr>
              <a:t># </a:t>
            </a:r>
          </a:p>
          <a:p>
            <a:pPr lvl="1"/>
            <a:endParaRPr lang="en-US" altLang="zh-CN" dirty="0">
              <a:solidFill>
                <a:srgbClr val="FF0000"/>
              </a:solidFill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:a16="http://schemas.microsoft.com/office/drawing/2014/main" id="{90EC8582-FDEA-2519-C026-21B6F31FDB2A}"/>
              </a:ext>
            </a:extLst>
          </p:cNvPr>
          <p:cNvSpPr txBox="1"/>
          <p:nvPr/>
        </p:nvSpPr>
        <p:spPr>
          <a:xfrm>
            <a:off x="645126" y="3797449"/>
            <a:ext cx="6885227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lvl="1" indent="-228600">
              <a:buFont typeface="Arial" panose="020B0604020202020204" pitchFamily="34" charset="0"/>
              <a:buChar char="•"/>
            </a:pPr>
            <a:r>
              <a:rPr lang="en-US" altLang="zh-CN" sz="32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for </a:t>
            </a:r>
            <a:r>
              <a:rPr lang="en-US" altLang="zh-CN" sz="32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i</a:t>
            </a:r>
            <a:r>
              <a:rPr lang="en-US" altLang="zh-CN" sz="32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 in [iteration]:</a:t>
            </a:r>
          </a:p>
          <a:p>
            <a:pPr marL="971550" lvl="2" indent="-228600">
              <a:buFont typeface="Arial" panose="020B0604020202020204" pitchFamily="34" charset="0"/>
              <a:buChar char="•"/>
            </a:pPr>
            <a:r>
              <a:rPr lang="en-US" altLang="zh-CN" sz="32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# </a:t>
            </a:r>
          </a:p>
        </p:txBody>
      </p:sp>
    </p:spTree>
    <p:extLst>
      <p:ext uri="{BB962C8B-B14F-4D97-AF65-F5344CB8AC3E}">
        <p14:creationId xmlns:p14="http://schemas.microsoft.com/office/powerpoint/2010/main" val="17719226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Debug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def main():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height = int(input("Height:"))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pyramid(height)</a:t>
            </a:r>
          </a:p>
          <a:p>
            <a:b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def pyramid(n):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for </a:t>
            </a:r>
            <a:r>
              <a:rPr lang="en-US" altLang="zh-CN" sz="24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 in range(n):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print("#" * </a:t>
            </a:r>
            <a:r>
              <a:rPr lang="en-US" altLang="zh-CN" sz="24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b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if __name__ == "__main__":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main()</a:t>
            </a:r>
          </a:p>
          <a:p>
            <a:pPr lvl="1"/>
            <a:endParaRPr lang="en-US" altLang="zh-CN" sz="2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64193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Debug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def main():</a:t>
            </a:r>
          </a:p>
          <a:p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height = int(input("Height:"))</a:t>
            </a:r>
          </a:p>
          <a:p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pyramid(height)</a:t>
            </a:r>
          </a:p>
          <a:p>
            <a:b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def pyramid(n):</a:t>
            </a:r>
          </a:p>
          <a:p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for </a:t>
            </a:r>
            <a:r>
              <a:rPr lang="en-US" altLang="zh-CN" sz="18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 in range(n):</a:t>
            </a:r>
          </a:p>
          <a:p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print(</a:t>
            </a:r>
            <a:r>
              <a:rPr lang="en-US" altLang="zh-CN" sz="18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, end=“ ”)# print</a:t>
            </a:r>
            <a:r>
              <a:rPr lang="zh-CN" altLang="en-US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是我们的第一帮手，可惜不方便</a:t>
            </a:r>
            <a:endParaRPr lang="en-US" altLang="zh-CN" sz="1800" b="0" dirty="0"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  <a:p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print("#" * </a:t>
            </a:r>
            <a:r>
              <a:rPr lang="en-US" altLang="zh-CN" sz="18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b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if __name__ == "__main__":</a:t>
            </a:r>
          </a:p>
          <a:p>
            <a: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main()</a:t>
            </a:r>
          </a:p>
          <a:p>
            <a:br>
              <a:rPr lang="en-US" altLang="zh-CN" sz="18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endParaRPr lang="en-US" altLang="zh-CN" sz="1800" b="0" dirty="0"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347317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breakpoint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def main():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height = int(input("Height:"))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pyramid(height)</a:t>
            </a:r>
          </a:p>
          <a:p>
            <a:b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def pyramid(n):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for </a:t>
            </a:r>
            <a:r>
              <a:rPr lang="en-US" altLang="zh-CN" sz="24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 in range(n):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    print("#" * </a:t>
            </a:r>
            <a:r>
              <a:rPr lang="en-US" altLang="zh-CN" sz="2400" b="0" dirty="0" err="1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b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if __name__ == "__main__":</a:t>
            </a:r>
          </a:p>
          <a:p>
            <a:r>
              <a:rPr lang="en-US" altLang="zh-CN" sz="2400" b="0" dirty="0"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    main()</a:t>
            </a:r>
          </a:p>
        </p:txBody>
      </p:sp>
    </p:spTree>
    <p:extLst>
      <p:ext uri="{BB962C8B-B14F-4D97-AF65-F5344CB8AC3E}">
        <p14:creationId xmlns:p14="http://schemas.microsoft.com/office/powerpoint/2010/main" val="32175293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introduction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x = </a:t>
            </a:r>
            <a:r>
              <a:rPr lang="en-US" altLang="zh-CN" sz="2800" b="0" dirty="0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input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"what is x?"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))</a:t>
            </a:r>
          </a:p>
          <a:p>
            <a:r>
              <a:rPr lang="en-US" altLang="zh-CN" sz="2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 err="1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</a:t>
            </a:r>
            <a:r>
              <a:rPr lang="en-US" altLang="zh-CN" sz="2800" b="0" dirty="0" err="1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 is </a:t>
            </a:r>
            <a:r>
              <a:rPr lang="en-US" altLang="zh-CN" sz="2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{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2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}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405759559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try and except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2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try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x = </a:t>
            </a:r>
            <a:r>
              <a:rPr lang="en-US" altLang="zh-CN" sz="2800" b="0" dirty="0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input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"what is x?"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))</a:t>
            </a:r>
          </a:p>
          <a:p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 err="1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</a:t>
            </a:r>
            <a:r>
              <a:rPr lang="en-US" altLang="zh-CN" sz="2800" b="0" dirty="0" err="1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 is </a:t>
            </a:r>
            <a:r>
              <a:rPr lang="en-US" altLang="zh-CN" sz="2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{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28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}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r>
              <a:rPr lang="en-US" altLang="zh-CN" sz="28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except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2800" b="0" dirty="0" err="1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ValueError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8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8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 is not an integer"</a:t>
            </a:r>
            <a:r>
              <a:rPr lang="en-US" altLang="zh-CN" sz="28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12639964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try and except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924825" y="1546499"/>
            <a:ext cx="10515600" cy="2455346"/>
          </a:xfrm>
        </p:spPr>
        <p:txBody>
          <a:bodyPr/>
          <a:lstStyle/>
          <a:p>
            <a:r>
              <a:rPr lang="en-US" altLang="zh-CN" sz="24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try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4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altLang="zh-CN" sz="2400" b="0" dirty="0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4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input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4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“what is x?”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)) </a:t>
            </a:r>
            <a:r>
              <a:rPr lang="en-US" altLang="zh-CN" sz="24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#</a:t>
            </a:r>
            <a:r>
              <a:rPr lang="zh-CN" altLang="en-US" sz="2400" b="0" dirty="0">
                <a:solidFill>
                  <a:srgbClr val="6A9955"/>
                </a:solidFill>
                <a:effectLst/>
                <a:latin typeface="Consolas" panose="020B0609020204030204" pitchFamily="49" charset="0"/>
              </a:rPr>
              <a:t>这里没执行完就结束了</a:t>
            </a:r>
            <a:endParaRPr lang="zh-CN" altLang="en-US" sz="24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en-US" altLang="zh-CN" sz="24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except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altLang="zh-CN" sz="2400" b="0" dirty="0" err="1">
                <a:solidFill>
                  <a:srgbClr val="4EC9B0"/>
                </a:solidFill>
                <a:effectLst/>
                <a:latin typeface="Consolas" panose="020B0609020204030204" pitchFamily="49" charset="0"/>
              </a:rPr>
              <a:t>ValueError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:</a:t>
            </a:r>
          </a:p>
          <a:p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altLang="zh-CN" sz="24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4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 is not an integer"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b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</a:br>
            <a:r>
              <a:rPr lang="en-US" altLang="zh-CN" sz="24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print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altLang="zh-CN" sz="2400" b="0" dirty="0" err="1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</a:t>
            </a:r>
            <a:r>
              <a:rPr lang="en-US" altLang="zh-CN" sz="2400" b="0" dirty="0" err="1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"x</a:t>
            </a:r>
            <a:r>
              <a:rPr lang="en-US" altLang="zh-CN" sz="24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 is </a:t>
            </a:r>
            <a:r>
              <a:rPr lang="en-US" altLang="zh-CN" sz="24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{</a:t>
            </a:r>
            <a:r>
              <a:rPr lang="en-US" altLang="zh-CN" sz="24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altLang="zh-CN" sz="24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}</a:t>
            </a:r>
            <a:r>
              <a:rPr lang="en-US" altLang="zh-CN" sz="2400" b="0" dirty="0">
                <a:solidFill>
                  <a:srgbClr val="CE9178"/>
                </a:solidFill>
                <a:effectLst/>
                <a:latin typeface="Consolas" panose="020B0609020204030204" pitchFamily="49" charset="0"/>
              </a:rPr>
              <a:t>"</a:t>
            </a:r>
            <a: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</a:t>
            </a:r>
          </a:p>
          <a:p>
            <a:br>
              <a:rPr lang="en-US" altLang="zh-CN" sz="24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</a:br>
            <a:endParaRPr lang="en-US" altLang="zh-CN" sz="24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0348555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0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0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0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0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0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0"/>
</p:tagLst>
</file>

<file path=ppt/theme/theme1.xml><?xml version="1.0" encoding="utf-8"?>
<a:theme xmlns:a="http://schemas.openxmlformats.org/drawingml/2006/main" name="2_自定义设计方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413</TotalTime>
  <Words>1307</Words>
  <Application>Microsoft Office PowerPoint</Application>
  <PresentationFormat>宽屏</PresentationFormat>
  <Paragraphs>187</Paragraphs>
  <Slides>22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22</vt:i4>
      </vt:variant>
    </vt:vector>
  </HeadingPairs>
  <TitlesOfParts>
    <vt:vector size="31" baseType="lpstr">
      <vt:lpstr>-apple-system</vt:lpstr>
      <vt:lpstr>Inter</vt:lpstr>
      <vt:lpstr>楷体</vt:lpstr>
      <vt:lpstr>宋体</vt:lpstr>
      <vt:lpstr>微软雅黑</vt:lpstr>
      <vt:lpstr>Arial</vt:lpstr>
      <vt:lpstr>Calibri</vt:lpstr>
      <vt:lpstr>Consolas</vt:lpstr>
      <vt:lpstr>2_自定义设计方案</vt:lpstr>
      <vt:lpstr>PowerPoint 演示文稿</vt:lpstr>
      <vt:lpstr>回顾</vt:lpstr>
      <vt:lpstr>回顾</vt:lpstr>
      <vt:lpstr>Debug</vt:lpstr>
      <vt:lpstr>Debug</vt:lpstr>
      <vt:lpstr>breakpoint</vt:lpstr>
      <vt:lpstr>introduction</vt:lpstr>
      <vt:lpstr>try and except</vt:lpstr>
      <vt:lpstr>try and except</vt:lpstr>
      <vt:lpstr>else</vt:lpstr>
      <vt:lpstr>优化</vt:lpstr>
      <vt:lpstr>函数化编程</vt:lpstr>
      <vt:lpstr>pass</vt:lpstr>
      <vt:lpstr>优化</vt:lpstr>
      <vt:lpstr>练习</vt:lpstr>
      <vt:lpstr>练习</vt:lpstr>
      <vt:lpstr>练习</vt:lpstr>
      <vt:lpstr>练习</vt:lpstr>
      <vt:lpstr>练习</vt:lpstr>
      <vt:lpstr>练习</vt:lpstr>
      <vt:lpstr>练习</vt:lpstr>
      <vt:lpstr>练习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</dc:creator>
  <cp:lastModifiedBy>Office</cp:lastModifiedBy>
  <cp:revision>183</cp:revision>
  <dcterms:created xsi:type="dcterms:W3CDTF">2015-05-05T08:02:00Z</dcterms:created>
  <dcterms:modified xsi:type="dcterms:W3CDTF">2024-10-18T05:25:04Z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2052-11.1.0.9098</vt:lpwstr>
  </property>
</Properties>
</file>

<file path=docProps/thumbnail.jpeg>
</file>