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65" r:id="rId2"/>
    <p:sldId id="428" r:id="rId3"/>
    <p:sldId id="304" r:id="rId4"/>
    <p:sldId id="433" r:id="rId5"/>
    <p:sldId id="429" r:id="rId6"/>
    <p:sldId id="431" r:id="rId7"/>
    <p:sldId id="430" r:id="rId8"/>
    <p:sldId id="444" r:id="rId9"/>
    <p:sldId id="432" r:id="rId10"/>
    <p:sldId id="434" r:id="rId11"/>
    <p:sldId id="435" r:id="rId12"/>
    <p:sldId id="44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43" r:id="rId21"/>
    <p:sldId id="27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 snapToGrid="0">
      <p:cViewPr varScale="1">
        <p:scale>
          <a:sx n="81" d="100"/>
          <a:sy n="81" d="100"/>
        </p:scale>
        <p:origin x="76" y="116"/>
      </p:cViewPr>
      <p:guideLst>
        <p:guide orient="horz" pos="2160"/>
        <p:guide pos="3803"/>
      </p:guideLst>
    </p:cSldViewPr>
  </p:slideViewPr>
  <p:outlineViewPr>
    <p:cViewPr>
      <p:scale>
        <a:sx n="33" d="100"/>
        <a:sy n="33" d="100"/>
      </p:scale>
      <p:origin x="0" y="84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549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61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182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70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528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450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73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53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966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455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813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684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610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78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950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 David"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say hello to user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</a:t>
            </a:r>
            <a:r>
              <a:rPr lang="zh-CN" alt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(name)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name)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可以加个空格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/print("hello,",  name)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解释两者区别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3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Python</a:t>
            </a:r>
            <a:r>
              <a:rPr lang="zh-CN" altLang="en-US" sz="4800" b="1" dirty="0">
                <a:latin typeface="宋体" panose="02010600030101010101" pitchFamily="2" charset="-122"/>
                <a:ea typeface="宋体" panose="02010600030101010101" pitchFamily="2" charset="-122"/>
              </a:rPr>
              <a:t>程序设计教程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第二章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Function and variable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输出字符串最常用的方式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 input("what is your name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").strip().title()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 last =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name.split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f"hello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{first}")</a:t>
            </a:r>
          </a:p>
          <a:p>
            <a:pPr marL="457200" lvl="1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95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</a:t>
            </a:r>
            <a:r>
              <a:rPr lang="zh-CN" altLang="en-US" dirty="0"/>
              <a:t>数据类型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1 </a:t>
            </a:r>
          </a:p>
          <a:p>
            <a:r>
              <a:rPr lang="es-E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2</a:t>
            </a:r>
          </a:p>
          <a:p>
            <a:r>
              <a:rPr lang="es-E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z = x + y</a:t>
            </a:r>
          </a:p>
          <a:p>
            <a:r>
              <a:rPr lang="es-E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print(z)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input("what is x?")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input("what is y?")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z = x + y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print(z)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？这里的结果是什么？</a:t>
            </a:r>
          </a:p>
          <a:p>
            <a:pPr marL="457200" lvl="1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34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如何转变数据类型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修改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input("what is x?")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input("what is y?")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z = int(x) + int(y)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print(z) 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342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优化代码的思想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int(input("what is x?"))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int(input("what is y?"))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print(x + y) </a:t>
            </a:r>
          </a:p>
          <a:p>
            <a:pPr marL="457200" lvl="1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03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Float</a:t>
            </a:r>
            <a:r>
              <a:rPr lang="zh-CN" altLang="en-US" dirty="0"/>
              <a:t>与</a:t>
            </a:r>
            <a:r>
              <a:rPr lang="en-US" altLang="zh-CN" dirty="0"/>
              <a:t>Round</a:t>
            </a:r>
            <a:r>
              <a:rPr lang="zh-CN" altLang="en-US" dirty="0"/>
              <a:t>函数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float(input(“what is x?”))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浮点数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float(input("what is y?"))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z = round(x + y) # x / y 2/3 round(x/y,2)# 2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的作用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print(f“{z:,}”)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，什么用？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990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不使用</a:t>
            </a:r>
            <a:r>
              <a:rPr lang="en-US" altLang="zh-CN" dirty="0"/>
              <a:t>Round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x = float(input("what is x?"))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 = float(input("what is y?"))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z = x / y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print(f"{z:,2f}")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name = 'Alice’ </a:t>
            </a:r>
          </a:p>
          <a:p>
            <a:pPr marL="0" indent="0">
              <a:buNone/>
            </a:pP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age = 30 </a:t>
            </a:r>
          </a:p>
          <a:p>
            <a:pPr marL="0" indent="0">
              <a:buNone/>
            </a:pP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print(f‘{name:&gt;10} is {age} years old’) # </a:t>
            </a:r>
            <a:r>
              <a:rPr lang="zh-CN" altLang="en-US" b="0" i="0" dirty="0">
                <a:solidFill>
                  <a:srgbClr val="1C1F23"/>
                </a:solidFill>
                <a:effectLst/>
                <a:latin typeface="Inter"/>
              </a:rPr>
              <a:t>尝试一下 </a:t>
            </a:r>
            <a:r>
              <a:rPr lang="en-US" altLang="zh-CN" b="0" i="0" dirty="0">
                <a:solidFill>
                  <a:srgbClr val="1C1F23"/>
                </a:solidFill>
                <a:effectLst/>
                <a:latin typeface="Inter"/>
              </a:rPr>
              <a:t>&lt; ^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262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=input("what is your name?")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hello()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这里补充保留字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print(name)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37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hello():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print("hello")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=input("what is your name?")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hello() 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print(name)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96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hello(to = "world"):#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可以加上默认</a:t>
            </a:r>
          </a:p>
          <a:p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print("hello", to)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hello()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=input("what is your name?")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hello(name) 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116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函数（化编程）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hello(to = "world"):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print("hello", to)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如果这里不要形式参数，直接把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改成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，是不行的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name = input("what is your name?")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hello(name) 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2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Python</a:t>
            </a:r>
            <a:r>
              <a:rPr lang="zh-CN" altLang="en-US" dirty="0"/>
              <a:t>程序的组成和运行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根据编程语言的规则书写编程语句告诉计算机：</a:t>
            </a:r>
            <a:endParaRPr lang="en-US" altLang="zh-CN" dirty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800" dirty="0"/>
              <a:t>做什么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800" dirty="0"/>
              <a:t>对象是谁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800" dirty="0"/>
              <a:t>怎么做</a:t>
            </a:r>
            <a:endParaRPr lang="en-US" altLang="zh-CN" sz="2800" dirty="0"/>
          </a:p>
          <a:p>
            <a:r>
              <a:rPr lang="zh-CN" altLang="en-US" sz="2800" dirty="0"/>
              <a:t>运行的原则：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800" dirty="0"/>
              <a:t>从右至左</a:t>
            </a:r>
            <a:endParaRPr lang="en-US" altLang="zh-CN" sz="2800" dirty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en-US" sz="2800" dirty="0"/>
              <a:t>从上到下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63767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函数（返回值）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main():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x = int(input("what is x?"))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print("x square is",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sqare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(x))</a:t>
            </a:r>
          </a:p>
          <a:p>
            <a:b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square(n):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return n * n# **2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或者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pow(n,2)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</a:t>
            </a: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683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任意多边形 24"/>
          <p:cNvSpPr/>
          <p:nvPr>
            <p:custDataLst>
              <p:tags r:id="rId2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3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5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6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6419215" y="3323310"/>
            <a:ext cx="3575685" cy="12311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FOR WATCHING</a:t>
            </a:r>
          </a:p>
        </p:txBody>
      </p:sp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Python</a:t>
            </a:r>
            <a:r>
              <a:rPr lang="zh-CN" altLang="en-US" dirty="0"/>
              <a:t>程序的组成和运行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print(“Hello, world!”)</a:t>
            </a: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function</a:t>
            </a:r>
            <a:r>
              <a:rPr lang="zh-CN" altLang="en-US" dirty="0">
                <a:solidFill>
                  <a:schemeClr val="tx1"/>
                </a:solidFill>
              </a:rPr>
              <a:t>是一个动作</a:t>
            </a: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         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argument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是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function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的输入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当我们没有按照语法来写代码，则会发生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bug</a:t>
            </a:r>
            <a:endParaRPr lang="zh-CN" altLang="en-US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076B658-C3F2-F193-BF8A-86425A30F26D}"/>
              </a:ext>
            </a:extLst>
          </p:cNvPr>
          <p:cNvSpPr/>
          <p:nvPr/>
        </p:nvSpPr>
        <p:spPr>
          <a:xfrm>
            <a:off x="992200" y="1570616"/>
            <a:ext cx="965692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F04DBE6B-B178-C440-7DA7-5A578929005E}"/>
              </a:ext>
            </a:extLst>
          </p:cNvPr>
          <p:cNvCxnSpPr>
            <a:cxnSpLocks/>
          </p:cNvCxnSpPr>
          <p:nvPr/>
        </p:nvCxnSpPr>
        <p:spPr>
          <a:xfrm flipV="1">
            <a:off x="1573033" y="2183802"/>
            <a:ext cx="0" cy="88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48A281F7-E8B0-6103-5C29-4567945EB83C}"/>
              </a:ext>
            </a:extLst>
          </p:cNvPr>
          <p:cNvSpPr/>
          <p:nvPr/>
        </p:nvSpPr>
        <p:spPr>
          <a:xfrm>
            <a:off x="2327940" y="1546498"/>
            <a:ext cx="2781942" cy="6373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C5BB1AE-10AF-09AF-7559-6E0B6E91F8CB}"/>
              </a:ext>
            </a:extLst>
          </p:cNvPr>
          <p:cNvCxnSpPr>
            <a:cxnSpLocks/>
          </p:cNvCxnSpPr>
          <p:nvPr/>
        </p:nvCxnSpPr>
        <p:spPr>
          <a:xfrm flipV="1">
            <a:off x="3963024" y="2183801"/>
            <a:ext cx="0" cy="1999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74FDEE9C-6F19-AD19-01F8-03E5ED065EA2}"/>
              </a:ext>
            </a:extLst>
          </p:cNvPr>
          <p:cNvSpPr/>
          <p:nvPr/>
        </p:nvSpPr>
        <p:spPr>
          <a:xfrm>
            <a:off x="5284308" y="1546498"/>
            <a:ext cx="320426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09E94C76-F3BA-CB89-09C9-5B16F015B079}"/>
              </a:ext>
            </a:extLst>
          </p:cNvPr>
          <p:cNvCxnSpPr>
            <a:cxnSpLocks/>
          </p:cNvCxnSpPr>
          <p:nvPr/>
        </p:nvCxnSpPr>
        <p:spPr>
          <a:xfrm flipV="1">
            <a:off x="5444521" y="2183801"/>
            <a:ext cx="0" cy="3127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Python</a:t>
            </a:r>
            <a:r>
              <a:rPr lang="zh-CN" altLang="en-US" dirty="0"/>
              <a:t>程序的组成和运行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print(“Hello, world!”)</a:t>
            </a: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function</a:t>
            </a:r>
            <a:r>
              <a:rPr lang="zh-CN" altLang="en-US" dirty="0">
                <a:solidFill>
                  <a:schemeClr val="tx1"/>
                </a:solidFill>
              </a:rPr>
              <a:t>是一个动作</a:t>
            </a: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         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argument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是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function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的输入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当我们没有按照语法来写代码，则会发生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bug</a:t>
            </a:r>
            <a:endParaRPr lang="zh-CN" altLang="en-US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076B658-C3F2-F193-BF8A-86425A30F26D}"/>
              </a:ext>
            </a:extLst>
          </p:cNvPr>
          <p:cNvSpPr/>
          <p:nvPr/>
        </p:nvSpPr>
        <p:spPr>
          <a:xfrm>
            <a:off x="992200" y="1570616"/>
            <a:ext cx="965692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F04DBE6B-B178-C440-7DA7-5A578929005E}"/>
              </a:ext>
            </a:extLst>
          </p:cNvPr>
          <p:cNvCxnSpPr>
            <a:cxnSpLocks/>
          </p:cNvCxnSpPr>
          <p:nvPr/>
        </p:nvCxnSpPr>
        <p:spPr>
          <a:xfrm flipV="1">
            <a:off x="1573033" y="2183802"/>
            <a:ext cx="0" cy="88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:a16="http://schemas.microsoft.com/office/drawing/2014/main" id="{48A281F7-E8B0-6103-5C29-4567945EB83C}"/>
              </a:ext>
            </a:extLst>
          </p:cNvPr>
          <p:cNvSpPr/>
          <p:nvPr/>
        </p:nvSpPr>
        <p:spPr>
          <a:xfrm>
            <a:off x="2327940" y="1546498"/>
            <a:ext cx="2781942" cy="6373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4C5BB1AE-10AF-09AF-7559-6E0B6E91F8CB}"/>
              </a:ext>
            </a:extLst>
          </p:cNvPr>
          <p:cNvCxnSpPr>
            <a:cxnSpLocks/>
          </p:cNvCxnSpPr>
          <p:nvPr/>
        </p:nvCxnSpPr>
        <p:spPr>
          <a:xfrm flipV="1">
            <a:off x="3963024" y="2183801"/>
            <a:ext cx="0" cy="1999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74FDEE9C-6F19-AD19-01F8-03E5ED065EA2}"/>
              </a:ext>
            </a:extLst>
          </p:cNvPr>
          <p:cNvSpPr/>
          <p:nvPr/>
        </p:nvSpPr>
        <p:spPr>
          <a:xfrm>
            <a:off x="5284308" y="1546498"/>
            <a:ext cx="320426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09E94C76-F3BA-CB89-09C9-5B16F015B079}"/>
              </a:ext>
            </a:extLst>
          </p:cNvPr>
          <p:cNvCxnSpPr>
            <a:cxnSpLocks/>
          </p:cNvCxnSpPr>
          <p:nvPr/>
        </p:nvCxnSpPr>
        <p:spPr>
          <a:xfrm flipV="1">
            <a:off x="5444521" y="2183801"/>
            <a:ext cx="0" cy="3127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:a16="http://schemas.microsoft.com/office/drawing/2014/main" id="{2D9F1181-B61D-A983-91FC-CEC61F46D5B6}"/>
              </a:ext>
            </a:extLst>
          </p:cNvPr>
          <p:cNvSpPr/>
          <p:nvPr/>
        </p:nvSpPr>
        <p:spPr>
          <a:xfrm>
            <a:off x="7165746" y="1842420"/>
            <a:ext cx="2624866" cy="15947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如果想向我问好怎么写？</a:t>
            </a:r>
          </a:p>
        </p:txBody>
      </p:sp>
    </p:spTree>
    <p:extLst>
      <p:ext uri="{BB962C8B-B14F-4D97-AF65-F5344CB8AC3E}">
        <p14:creationId xmlns:p14="http://schemas.microsoft.com/office/powerpoint/2010/main" val="211911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输入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0" dirty="0">
                <a:solidFill>
                  <a:schemeClr val="bg1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input("what is your name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</a:t>
            </a: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变量</a:t>
            </a:r>
            <a:r>
              <a:rPr lang="en-US" altLang="zh-CN" dirty="0">
                <a:solidFill>
                  <a:schemeClr val="tx1"/>
                </a:solidFill>
                <a:latin typeface="Consolas" panose="020B0609020204030204" pitchFamily="49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变量不要随意命名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  <a:latin typeface="Consolas" panose="020B0609020204030204" pitchFamily="49" charset="0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返回用户的输入（字符串）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                  呈现给用户的信息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D26FF08-F438-2731-47D3-C9EDA1CDBD71}"/>
              </a:ext>
            </a:extLst>
          </p:cNvPr>
          <p:cNvSpPr/>
          <p:nvPr/>
        </p:nvSpPr>
        <p:spPr>
          <a:xfrm>
            <a:off x="3917734" y="1569935"/>
            <a:ext cx="4664531" cy="6373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2812AB71-6764-A4D7-7EA8-6B7DA7473A7F}"/>
              </a:ext>
            </a:extLst>
          </p:cNvPr>
          <p:cNvCxnSpPr>
            <a:cxnSpLocks/>
          </p:cNvCxnSpPr>
          <p:nvPr/>
        </p:nvCxnSpPr>
        <p:spPr>
          <a:xfrm flipV="1">
            <a:off x="6566375" y="2183802"/>
            <a:ext cx="0" cy="1999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A1A4EE96-557B-4CC9-652D-C5E0415710F3}"/>
              </a:ext>
            </a:extLst>
          </p:cNvPr>
          <p:cNvSpPr/>
          <p:nvPr/>
        </p:nvSpPr>
        <p:spPr>
          <a:xfrm>
            <a:off x="992200" y="1570616"/>
            <a:ext cx="965692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18CAF59E-FC3E-3D13-75A9-27BBAE53E8E4}"/>
              </a:ext>
            </a:extLst>
          </p:cNvPr>
          <p:cNvCxnSpPr>
            <a:cxnSpLocks/>
          </p:cNvCxnSpPr>
          <p:nvPr/>
        </p:nvCxnSpPr>
        <p:spPr>
          <a:xfrm flipV="1">
            <a:off x="1475046" y="2183802"/>
            <a:ext cx="0" cy="660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47978F47-698B-8C13-F795-958D3C46BFD2}"/>
              </a:ext>
            </a:extLst>
          </p:cNvPr>
          <p:cNvSpPr/>
          <p:nvPr/>
        </p:nvSpPr>
        <p:spPr>
          <a:xfrm>
            <a:off x="2574230" y="1546499"/>
            <a:ext cx="1190943" cy="613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6D4EC7DB-A959-83AB-F23D-677C127C5909}"/>
              </a:ext>
            </a:extLst>
          </p:cNvPr>
          <p:cNvCxnSpPr>
            <a:cxnSpLocks/>
          </p:cNvCxnSpPr>
          <p:nvPr/>
        </p:nvCxnSpPr>
        <p:spPr>
          <a:xfrm flipV="1">
            <a:off x="3100108" y="2183802"/>
            <a:ext cx="0" cy="1274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19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字符串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指定字符串：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“” ‘’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字符串的拼接：</a:t>
            </a: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print("hello," + name)</a:t>
            </a:r>
          </a:p>
          <a:p>
            <a:pPr marL="0" indent="0">
              <a:buNone/>
            </a:pP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字符串的重复</a:t>
            </a: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print(“hello,”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3)</a:t>
            </a:r>
          </a:p>
          <a:p>
            <a:pPr marL="457200" lvl="1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068C9F3-DB87-B30D-7406-290953DBD32B}"/>
              </a:ext>
            </a:extLst>
          </p:cNvPr>
          <p:cNvSpPr txBox="1"/>
          <p:nvPr/>
        </p:nvSpPr>
        <p:spPr>
          <a:xfrm>
            <a:off x="7680867" y="1719471"/>
            <a:ext cx="3826933" cy="2503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spcBef>
                <a:spcPts val="500"/>
              </a:spcBef>
              <a:buFont typeface="Wingdings" panose="05000000000000000000" pitchFamily="2" charset="2"/>
              <a:buChar char="u"/>
            </a:pPr>
            <a:r>
              <a:rPr lang="zh-CN" altLang="en-US" sz="2800" dirty="0">
                <a:latin typeface="Consolas" panose="020B0609020204030204" pitchFamily="49" charset="0"/>
                <a:ea typeface="微软雅黑" panose="020B0503020204020204" charset="-122"/>
              </a:rPr>
              <a:t>额外补充</a:t>
            </a:r>
            <a:endParaRPr lang="en-US" altLang="zh-CN" sz="2800" dirty="0">
              <a:latin typeface="Consolas" panose="020B0609020204030204" pitchFamily="49" charset="0"/>
              <a:ea typeface="微软雅黑" panose="020B0503020204020204" charset="-122"/>
            </a:endParaRPr>
          </a:p>
          <a:p>
            <a:pPr lvl="1">
              <a:spcBef>
                <a:spcPts val="500"/>
              </a:spcBef>
            </a:pPr>
            <a:r>
              <a:rPr lang="en-US" altLang="zh-CN" sz="2800" dirty="0">
                <a:latin typeface="Consolas" panose="020B0609020204030204" pitchFamily="49" charset="0"/>
                <a:ea typeface="微软雅黑" panose="020B0503020204020204" charset="-122"/>
              </a:rPr>
              <a:t>type()</a:t>
            </a:r>
            <a:r>
              <a:rPr lang="zh-CN" altLang="en-US" sz="2800" dirty="0">
                <a:latin typeface="Consolas" panose="020B0609020204030204" pitchFamily="49" charset="0"/>
                <a:ea typeface="微软雅黑" panose="020B0503020204020204" charset="-122"/>
              </a:rPr>
              <a:t>：</a:t>
            </a:r>
            <a:endParaRPr lang="en-US" altLang="zh-CN" sz="2800" dirty="0">
              <a:latin typeface="Consolas" panose="020B0609020204030204" pitchFamily="49" charset="0"/>
              <a:ea typeface="微软雅黑" panose="020B0503020204020204" charset="-122"/>
            </a:endParaRPr>
          </a:p>
          <a:p>
            <a:pPr lvl="1">
              <a:spcBef>
                <a:spcPts val="500"/>
              </a:spcBef>
            </a:pPr>
            <a:r>
              <a:rPr lang="en-US" altLang="zh-CN" sz="2800" dirty="0">
                <a:latin typeface="Consolas" panose="020B0609020204030204" pitchFamily="49" charset="0"/>
                <a:ea typeface="微软雅黑" panose="020B0503020204020204" charset="-122"/>
              </a:rPr>
              <a:t>	</a:t>
            </a:r>
            <a:r>
              <a:rPr lang="zh-CN" altLang="en-US" sz="2400" dirty="0">
                <a:latin typeface="Consolas" panose="020B0609020204030204" pitchFamily="49" charset="0"/>
                <a:ea typeface="微软雅黑" panose="020B0503020204020204" charset="-122"/>
              </a:rPr>
              <a:t>来确定数据类型</a:t>
            </a:r>
            <a:endParaRPr lang="en-US" altLang="zh-CN" sz="2800" dirty="0">
              <a:latin typeface="Consolas" panose="020B0609020204030204" pitchFamily="49" charset="0"/>
              <a:ea typeface="微软雅黑" panose="020B0503020204020204" charset="-122"/>
            </a:endParaRPr>
          </a:p>
          <a:p>
            <a:pPr lvl="1">
              <a:spcBef>
                <a:spcPts val="500"/>
              </a:spcBef>
            </a:pPr>
            <a:r>
              <a:rPr lang="en-US" altLang="zh-CN" sz="2800" dirty="0" err="1">
                <a:latin typeface="Consolas" panose="020B0609020204030204" pitchFamily="49" charset="0"/>
                <a:ea typeface="微软雅黑" panose="020B0503020204020204" charset="-122"/>
              </a:rPr>
              <a:t>len</a:t>
            </a:r>
            <a:r>
              <a:rPr lang="en-US" altLang="zh-CN" sz="2800" dirty="0">
                <a:latin typeface="Consolas" panose="020B0609020204030204" pitchFamily="49" charset="0"/>
                <a:ea typeface="微软雅黑" panose="020B0503020204020204" charset="-122"/>
              </a:rPr>
              <a:t>():</a:t>
            </a:r>
          </a:p>
          <a:p>
            <a:pPr lvl="1">
              <a:spcBef>
                <a:spcPts val="500"/>
              </a:spcBef>
            </a:pPr>
            <a:r>
              <a:rPr lang="en-US" altLang="zh-CN" sz="2800" dirty="0">
                <a:latin typeface="Consolas" panose="020B0609020204030204" pitchFamily="49" charset="0"/>
                <a:ea typeface="微软雅黑" panose="020B0503020204020204" charset="-122"/>
              </a:rPr>
              <a:t>	</a:t>
            </a:r>
            <a:r>
              <a:rPr lang="zh-CN" altLang="en-US" sz="2400" dirty="0">
                <a:latin typeface="Consolas" panose="020B0609020204030204" pitchFamily="49" charset="0"/>
                <a:ea typeface="微软雅黑" panose="020B0503020204020204" charset="-122"/>
              </a:rPr>
              <a:t>得到对象的长度</a:t>
            </a:r>
            <a:endParaRPr lang="en-US" altLang="zh-CN" sz="2800" dirty="0">
              <a:latin typeface="Consolas" panose="020B0609020204030204" pitchFamily="49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5801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输出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# print(..., </a:t>
            </a:r>
            <a:r>
              <a:rPr lang="en-US" altLang="zh-CN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=“ ”, end=“\n”)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print("hello, ")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print(name)</a:t>
            </a:r>
          </a:p>
          <a:p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print("hello,", end="")</a:t>
            </a:r>
            <a:endParaRPr lang="en-US" altLang="zh-CN" sz="24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print(name) </a:t>
            </a:r>
          </a:p>
          <a:p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 (“hello,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”, name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467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输出字符串最常用的方式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Consolas" panose="020B0609020204030204" pitchFamily="49" charset="0"/>
              </a:rPr>
              <a:t>字符串的补充“” ‘’</a:t>
            </a: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 'friend'"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如果非要用就加上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\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23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输出字符串最常用的方式</a:t>
            </a:r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30D98F74-6F9B-E620-4781-B48FCAB0A030}"/>
              </a:ext>
            </a:extLst>
          </p:cNvPr>
          <p:cNvSpPr txBox="1">
            <a:spLocks/>
          </p:cNvSpPr>
          <p:nvPr/>
        </p:nvSpPr>
        <p:spPr>
          <a:xfrm>
            <a:off x="992200" y="1542326"/>
            <a:ext cx="10515600" cy="4758048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 input("what is your name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</a:t>
            </a:r>
          </a:p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f"hello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{name}")</a:t>
            </a:r>
          </a:p>
          <a:p>
            <a:pPr marL="0" indent="0">
              <a:buNone/>
            </a:pPr>
            <a:endParaRPr lang="en-US" altLang="zh-CN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 input("what is your name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？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</a:t>
            </a:r>
          </a:p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name.strip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# 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这是个方法（删除开头和结尾的空格）</a:t>
            </a:r>
          </a:p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name.capitalize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#title,</a:t>
            </a:r>
            <a:r>
              <a:rPr lang="zh-CN" altLang="en-US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前后两个首字母都大写，当然这两个方法可以紧凑一起，甚至变成两句</a:t>
            </a:r>
          </a:p>
          <a:p>
            <a:pPr marL="0" indent="0">
              <a:buNone/>
            </a:pP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f"hello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{name}")</a:t>
            </a:r>
          </a:p>
          <a:p>
            <a:pPr marL="457200" lvl="1" indent="0">
              <a:buNone/>
            </a:pPr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3910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1814</Words>
  <Application>Microsoft Office PowerPoint</Application>
  <PresentationFormat>宽屏</PresentationFormat>
  <Paragraphs>279</Paragraphs>
  <Slides>21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Inter</vt:lpstr>
      <vt:lpstr>楷体</vt:lpstr>
      <vt:lpstr>宋体</vt:lpstr>
      <vt:lpstr>微软雅黑</vt:lpstr>
      <vt:lpstr>Arial</vt:lpstr>
      <vt:lpstr>Calibri</vt:lpstr>
      <vt:lpstr>Consolas</vt:lpstr>
      <vt:lpstr>Times New Roman</vt:lpstr>
      <vt:lpstr>Wingdings</vt:lpstr>
      <vt:lpstr>2_自定义设计方案</vt:lpstr>
      <vt:lpstr>PowerPoint 演示文稿</vt:lpstr>
      <vt:lpstr>Python程序的组成和运行</vt:lpstr>
      <vt:lpstr>Python程序的组成和运行</vt:lpstr>
      <vt:lpstr>Python程序的组成和运行</vt:lpstr>
      <vt:lpstr>输入</vt:lpstr>
      <vt:lpstr>字符串</vt:lpstr>
      <vt:lpstr>输出</vt:lpstr>
      <vt:lpstr>输出字符串最常用的方式</vt:lpstr>
      <vt:lpstr>输出字符串最常用的方式</vt:lpstr>
      <vt:lpstr>输出字符串最常用的方式</vt:lpstr>
      <vt:lpstr>int数据类型</vt:lpstr>
      <vt:lpstr>如何转变数据类型</vt:lpstr>
      <vt:lpstr>优化代码的思想</vt:lpstr>
      <vt:lpstr>Float与Round函数</vt:lpstr>
      <vt:lpstr>不使用Round</vt:lpstr>
      <vt:lpstr>函数</vt:lpstr>
      <vt:lpstr>函数</vt:lpstr>
      <vt:lpstr>函数</vt:lpstr>
      <vt:lpstr>函数（化编程）</vt:lpstr>
      <vt:lpstr>函数（返回值）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Office</cp:lastModifiedBy>
  <cp:revision>152</cp:revision>
  <dcterms:created xsi:type="dcterms:W3CDTF">2015-05-05T08:02:00Z</dcterms:created>
  <dcterms:modified xsi:type="dcterms:W3CDTF">2024-09-12T01:47:52Z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