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5" r:id="rId2"/>
    <p:sldId id="428" r:id="rId3"/>
    <p:sldId id="304" r:id="rId4"/>
    <p:sldId id="457" r:id="rId5"/>
    <p:sldId id="458" r:id="rId6"/>
    <p:sldId id="460" r:id="rId7"/>
    <p:sldId id="461" r:id="rId8"/>
    <p:sldId id="462" r:id="rId9"/>
    <p:sldId id="463" r:id="rId10"/>
    <p:sldId id="464" r:id="rId11"/>
    <p:sldId id="465" r:id="rId12"/>
    <p:sldId id="466" r:id="rId13"/>
    <p:sldId id="467" r:id="rId14"/>
    <p:sldId id="468" r:id="rId15"/>
    <p:sldId id="469" r:id="rId16"/>
    <p:sldId id="470" r:id="rId17"/>
    <p:sldId id="471" r:id="rId18"/>
    <p:sldId id="472" r:id="rId19"/>
    <p:sldId id="270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48"/>
      </p:cViewPr>
      <p:guideLst>
        <p:guide orient="horz" pos="2160"/>
        <p:guide pos="3803"/>
      </p:guideLst>
    </p:cSldViewPr>
  </p:slideViewPr>
  <p:outlineViewPr>
    <p:cViewPr>
      <p:scale>
        <a:sx n="33" d="100"/>
        <a:sy n="33" d="100"/>
      </p:scale>
      <p:origin x="0" y="84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3093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230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628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415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443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5663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523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91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779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616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663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985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292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93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下面大家一起看下这个简单的例子，要求大家完成一个程序：从键盘上输入一个整数，然后判断这个整数是奇数还是偶数。大家明白要求之后，自己先去想一下自己如何设计这个程序。接下来我们来看一下代码。首先，我们先写键盘输入语句，使用</a:t>
            </a:r>
            <a:r>
              <a:rPr lang="en-US" altLang="zh-CN" dirty="0"/>
              <a:t>input</a:t>
            </a:r>
            <a:r>
              <a:rPr lang="zh-CN" altLang="en-US" dirty="0"/>
              <a:t>这个函数，提示内容为‘’从键盘输入一个整数”，我们把从键盘输入的内容强转为整形，并且赋值给变量</a:t>
            </a:r>
            <a:r>
              <a:rPr lang="en-US" altLang="zh-CN" dirty="0"/>
              <a:t>x</a:t>
            </a:r>
            <a:r>
              <a:rPr lang="zh-CN" altLang="en-US" dirty="0"/>
              <a:t>。接着我们把输入的这个整数对</a:t>
            </a:r>
            <a:r>
              <a:rPr lang="en-US" altLang="zh-CN" dirty="0"/>
              <a:t>2</a:t>
            </a:r>
            <a:r>
              <a:rPr lang="zh-CN" altLang="en-US" dirty="0"/>
              <a:t>取余，如果余数为</a:t>
            </a:r>
            <a:r>
              <a:rPr lang="en-US" altLang="zh-CN" dirty="0"/>
              <a:t>0</a:t>
            </a:r>
            <a:r>
              <a:rPr lang="zh-CN" altLang="en-US" dirty="0"/>
              <a:t>，那么这个数就是偶数，如果余数不为</a:t>
            </a:r>
            <a:r>
              <a:rPr lang="en-US" altLang="zh-CN" dirty="0"/>
              <a:t>0</a:t>
            </a:r>
            <a:r>
              <a:rPr lang="zh-CN" altLang="en-US" dirty="0"/>
              <a:t>（余数为</a:t>
            </a:r>
            <a:r>
              <a:rPr lang="en-US" altLang="zh-CN" dirty="0"/>
              <a:t>1</a:t>
            </a:r>
            <a:r>
              <a:rPr lang="zh-CN" altLang="en-US" dirty="0"/>
              <a:t>），那么这个数就是奇数。代码不多，这里主要是检查大家对刚刚学的条件分支的使用情况。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46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Python</a:t>
            </a:r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程序设计教程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第三章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Conditional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条件分支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818042"/>
            <a:ext cx="991851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score = int(input("Score: "))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if score &gt;= 90 and score &lt;= 100: #  90 &lt;= score # and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A")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score &gt;= 80 and score &lt;90: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B")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score &gt;= 70 and score &lt;80: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C")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score &gt;= 60 and score &lt;70: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D")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F")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构造一个成绩分级任务</a:t>
            </a:r>
          </a:p>
        </p:txBody>
      </p:sp>
    </p:spTree>
    <p:extLst>
      <p:ext uri="{BB962C8B-B14F-4D97-AF65-F5344CB8AC3E}">
        <p14:creationId xmlns:p14="http://schemas.microsoft.com/office/powerpoint/2010/main" val="3882525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python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允许简单点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score = int(input("Score: "))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if 90 &lt;= score &lt;= 100: 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A")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80 &lt;= score &lt;90: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B")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70 &lt;= score &lt;80: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C")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60 &lt;= score &lt;70: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D")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F")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python</a:t>
            </a:r>
            <a:r>
              <a:rPr lang="zh-CN" altLang="en-US" sz="3200" dirty="0"/>
              <a:t>允许简单点</a:t>
            </a:r>
          </a:p>
        </p:txBody>
      </p:sp>
    </p:spTree>
    <p:extLst>
      <p:ext uri="{BB962C8B-B14F-4D97-AF65-F5344CB8AC3E}">
        <p14:creationId xmlns:p14="http://schemas.microsoft.com/office/powerpoint/2010/main" val="3210198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简化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score = int(input("Score: "))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if score &gt;= 90: 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A")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score &gt;= 80: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B")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 score &gt;= 70: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C")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 score &gt;= 60: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D")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print("Grade: F")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简化</a:t>
            </a:r>
          </a:p>
        </p:txBody>
      </p:sp>
    </p:spTree>
    <p:extLst>
      <p:ext uri="{BB962C8B-B14F-4D97-AF65-F5344CB8AC3E}">
        <p14:creationId xmlns:p14="http://schemas.microsoft.com/office/powerpoint/2010/main" val="607200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x = int(input("what is x? "))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if x % 2 == 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print("Even")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print("Odd")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余数</a:t>
            </a:r>
          </a:p>
        </p:txBody>
      </p:sp>
    </p:spTree>
    <p:extLst>
      <p:ext uri="{BB962C8B-B14F-4D97-AF65-F5344CB8AC3E}">
        <p14:creationId xmlns:p14="http://schemas.microsoft.com/office/powerpoint/2010/main" val="4044221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改进</a:t>
            </a:r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x = int(input("what is x?"))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if </a:t>
            </a:r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is_even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(x):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print("Even")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print("Odd")</a:t>
            </a:r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is_even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(n):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if n % 2 == 0: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return True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return False</a:t>
            </a:r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布尔类型</a:t>
            </a:r>
          </a:p>
        </p:txBody>
      </p:sp>
    </p:spTree>
    <p:extLst>
      <p:ext uri="{BB962C8B-B14F-4D97-AF65-F5344CB8AC3E}">
        <p14:creationId xmlns:p14="http://schemas.microsoft.com/office/powerpoint/2010/main" val="3551722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精简代码</a:t>
            </a:r>
            <a:br>
              <a:rPr lang="zh-CN" altLang="en-US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x = int(input("what is x?"))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if </a:t>
            </a:r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is_even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(x):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print("Even")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print("Odd")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is_even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(n):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return True if n % 2 == 0 else False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# return (n % 2 == 0)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main()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布尔类型</a:t>
            </a:r>
          </a:p>
        </p:txBody>
      </p:sp>
    </p:spTree>
    <p:extLst>
      <p:ext uri="{BB962C8B-B14F-4D97-AF65-F5344CB8AC3E}">
        <p14:creationId xmlns:p14="http://schemas.microsoft.com/office/powerpoint/2010/main" val="4209747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name = input("what is your name? 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if name == "Harry": # 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为了简短，这里可以一种用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or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print("Gryffindor")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name == "Hermione":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print("Gryffindor")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name == "Ron":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print("Gryffindor")</a:t>
            </a:r>
          </a:p>
          <a:p>
            <a:r>
              <a:rPr lang="en-US" altLang="zh-CN" sz="24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400" b="0" dirty="0">
                <a:effectLst/>
                <a:latin typeface="Consolas" panose="020B0609020204030204" pitchFamily="49" charset="0"/>
              </a:rPr>
              <a:t> name == "Draco":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print("Slytherin")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print("who?")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小练习</a:t>
            </a:r>
          </a:p>
        </p:txBody>
      </p:sp>
    </p:spTree>
    <p:extLst>
      <p:ext uri="{BB962C8B-B14F-4D97-AF65-F5344CB8AC3E}">
        <p14:creationId xmlns:p14="http://schemas.microsoft.com/office/powerpoint/2010/main" val="952917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match</a:t>
            </a:r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name = input("what is your name? ")</a:t>
            </a:r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match name: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"Harry":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print("Gryffindor")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"Hermione":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print("Gryffindor")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Ron: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print("Gryffindor")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"Draco":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print("Slytherin")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_: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print("who?")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match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299728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570617"/>
            <a:ext cx="9918513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effectLst/>
                <a:latin typeface="Consolas" panose="020B0609020204030204" pitchFamily="49" charset="0"/>
              </a:rPr>
              <a:t>简化</a:t>
            </a:r>
          </a:p>
          <a:p>
            <a:br>
              <a:rPr lang="zh-CN" altLang="en-US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name = input("what is your name? 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effectLst/>
                <a:latin typeface="Consolas" panose="020B0609020204030204" pitchFamily="49" charset="0"/>
              </a:rPr>
              <a:t>match name: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"Harry" | "Hermione" | "Ron":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print("Gryffindor")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"Draco":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print("Slytherin")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case _:</a:t>
            </a:r>
          </a:p>
          <a:p>
            <a:r>
              <a:rPr lang="en-US" altLang="zh-CN" sz="2400" b="0" dirty="0">
                <a:effectLst/>
                <a:latin typeface="Consolas" panose="020B0609020204030204" pitchFamily="49" charset="0"/>
              </a:rPr>
              <a:t>        print("who?")</a:t>
            </a:r>
          </a:p>
          <a:p>
            <a:br>
              <a:rPr lang="en-US" altLang="zh-CN" sz="2400" b="0" dirty="0"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match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37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任意多边形 24"/>
          <p:cNvSpPr/>
          <p:nvPr>
            <p:custDataLst>
              <p:tags r:id="rId2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3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5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6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6419215" y="3323310"/>
            <a:ext cx="3575685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FOR WATCHING</a:t>
            </a:r>
          </a:p>
        </p:txBody>
      </p:sp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流程图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96CF8874-29F8-DFE1-3BCE-34BB55937C89}"/>
              </a:ext>
            </a:extLst>
          </p:cNvPr>
          <p:cNvSpPr/>
          <p:nvPr/>
        </p:nvSpPr>
        <p:spPr>
          <a:xfrm>
            <a:off x="2104913" y="1526276"/>
            <a:ext cx="1140311" cy="57015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起止框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5CC59ECB-D110-64AC-1530-4797E4A24192}"/>
              </a:ext>
            </a:extLst>
          </p:cNvPr>
          <p:cNvCxnSpPr>
            <a:cxnSpLocks/>
            <a:stCxn id="4" idx="3"/>
            <a:endCxn id="11" idx="2"/>
          </p:cNvCxnSpPr>
          <p:nvPr/>
        </p:nvCxnSpPr>
        <p:spPr>
          <a:xfrm flipV="1">
            <a:off x="3245224" y="1777736"/>
            <a:ext cx="1047789" cy="33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F6BBD331-7EC5-A883-DA65-9EE086060EE5}"/>
              </a:ext>
            </a:extLst>
          </p:cNvPr>
          <p:cNvGrpSpPr/>
          <p:nvPr/>
        </p:nvGrpSpPr>
        <p:grpSpPr>
          <a:xfrm>
            <a:off x="3851593" y="1526276"/>
            <a:ext cx="5032433" cy="4086778"/>
            <a:chOff x="4249625" y="2790971"/>
            <a:chExt cx="5032433" cy="408677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A73243F2-3F47-077C-ACA4-BE077549AC26}"/>
                </a:ext>
              </a:extLst>
            </p:cNvPr>
            <p:cNvGrpSpPr/>
            <p:nvPr/>
          </p:nvGrpSpPr>
          <p:grpSpPr>
            <a:xfrm>
              <a:off x="4568413" y="3281789"/>
              <a:ext cx="1914861" cy="2530526"/>
              <a:chOff x="4568413" y="2880360"/>
              <a:chExt cx="1914861" cy="2530526"/>
            </a:xfrm>
          </p:grpSpPr>
          <p:cxnSp>
            <p:nvCxnSpPr>
              <p:cNvPr id="6" name="直接箭头连接符 5">
                <a:extLst>
                  <a:ext uri="{FF2B5EF4-FFF2-40B4-BE49-F238E27FC236}">
                    <a16:creationId xmlns:a16="http://schemas.microsoft.com/office/drawing/2014/main" id="{01CAAD2C-B5FF-B416-2D16-4B7D555898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25842" y="2880360"/>
                <a:ext cx="3586" cy="5486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A4192014-A9F1-549A-D2F6-53FAB111D416}"/>
                  </a:ext>
                </a:extLst>
              </p:cNvPr>
              <p:cNvSpPr/>
              <p:nvPr/>
            </p:nvSpPr>
            <p:spPr>
              <a:xfrm>
                <a:off x="4828389" y="4717228"/>
                <a:ext cx="1394907" cy="6936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tx1"/>
                    </a:solidFill>
                  </a:rPr>
                  <a:t>处理框</a:t>
                </a:r>
              </a:p>
            </p:txBody>
          </p:sp>
          <p:sp>
            <p:nvSpPr>
              <p:cNvPr id="8" name="流程图: 决策 7">
                <a:extLst>
                  <a:ext uri="{FF2B5EF4-FFF2-40B4-BE49-F238E27FC236}">
                    <a16:creationId xmlns:a16="http://schemas.microsoft.com/office/drawing/2014/main" id="{EAE97700-86A4-9293-10F9-AF3B8AC940D0}"/>
                  </a:ext>
                </a:extLst>
              </p:cNvPr>
              <p:cNvSpPr/>
              <p:nvPr/>
            </p:nvSpPr>
            <p:spPr>
              <a:xfrm>
                <a:off x="4568413" y="3429000"/>
                <a:ext cx="1914861" cy="739588"/>
              </a:xfrm>
              <a:prstGeom prst="flowChartDecis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dirty="0">
                    <a:solidFill>
                      <a:schemeClr val="tx1"/>
                    </a:solidFill>
                  </a:rPr>
                  <a:t>判断框</a:t>
                </a:r>
              </a:p>
            </p:txBody>
          </p:sp>
          <p:cxnSp>
            <p:nvCxnSpPr>
              <p:cNvPr id="9" name="直接箭头连接符 8">
                <a:extLst>
                  <a:ext uri="{FF2B5EF4-FFF2-40B4-BE49-F238E27FC236}">
                    <a16:creationId xmlns:a16="http://schemas.microsoft.com/office/drawing/2014/main" id="{46118643-3DE5-33E3-44ED-8AFF3F207EF6}"/>
                  </a:ext>
                </a:extLst>
              </p:cNvPr>
              <p:cNvCxnSpPr/>
              <p:nvPr/>
            </p:nvCxnSpPr>
            <p:spPr>
              <a:xfrm>
                <a:off x="5525842" y="4168588"/>
                <a:ext cx="3586" cy="5486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流程图: 数据 10">
              <a:extLst>
                <a:ext uri="{FF2B5EF4-FFF2-40B4-BE49-F238E27FC236}">
                  <a16:creationId xmlns:a16="http://schemas.microsoft.com/office/drawing/2014/main" id="{873FF409-E932-297F-7327-C544524D80D5}"/>
                </a:ext>
              </a:extLst>
            </p:cNvPr>
            <p:cNvSpPr/>
            <p:nvPr/>
          </p:nvSpPr>
          <p:spPr>
            <a:xfrm>
              <a:off x="4482346" y="2790971"/>
              <a:ext cx="2086991" cy="502920"/>
            </a:xfrm>
            <a:prstGeom prst="flowChartInputOutp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</a:rPr>
                <a:t>输入</a:t>
              </a:r>
              <a:r>
                <a:rPr lang="en-US" altLang="zh-CN" dirty="0">
                  <a:solidFill>
                    <a:schemeClr val="tx1"/>
                  </a:solidFill>
                </a:rPr>
                <a:t>/</a:t>
              </a:r>
              <a:r>
                <a:rPr lang="zh-CN" altLang="en-US" dirty="0">
                  <a:solidFill>
                    <a:schemeClr val="tx1"/>
                  </a:solidFill>
                </a:rPr>
                <a:t>输出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AF71F4E8-760F-63F8-BAE0-7CC26C4F5B13}"/>
                </a:ext>
              </a:extLst>
            </p:cNvPr>
            <p:cNvSpPr/>
            <p:nvPr/>
          </p:nvSpPr>
          <p:spPr>
            <a:xfrm>
              <a:off x="7508836" y="5118657"/>
              <a:ext cx="1394907" cy="69365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</a:rPr>
                <a:t>处理框</a:t>
              </a:r>
            </a:p>
          </p:txBody>
        </p:sp>
        <p:cxnSp>
          <p:nvCxnSpPr>
            <p:cNvPr id="16" name="连接符: 肘形 15">
              <a:extLst>
                <a:ext uri="{FF2B5EF4-FFF2-40B4-BE49-F238E27FC236}">
                  <a16:creationId xmlns:a16="http://schemas.microsoft.com/office/drawing/2014/main" id="{7974EBB7-60EF-7708-83CA-204318D75C48}"/>
                </a:ext>
              </a:extLst>
            </p:cNvPr>
            <p:cNvCxnSpPr>
              <a:stCxn id="8" idx="3"/>
              <a:endCxn id="14" idx="0"/>
            </p:cNvCxnSpPr>
            <p:nvPr/>
          </p:nvCxnSpPr>
          <p:spPr>
            <a:xfrm>
              <a:off x="6483274" y="4200223"/>
              <a:ext cx="1723016" cy="91843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499C7F5D-4319-C5B7-AFD1-C967F0F11C95}"/>
                </a:ext>
              </a:extLst>
            </p:cNvPr>
            <p:cNvSpPr txBox="1"/>
            <p:nvPr/>
          </p:nvSpPr>
          <p:spPr>
            <a:xfrm>
              <a:off x="5180701" y="4648912"/>
              <a:ext cx="503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是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CCB0EDC-B96A-527F-9073-A359D3B44918}"/>
                </a:ext>
              </a:extLst>
            </p:cNvPr>
            <p:cNvSpPr txBox="1"/>
            <p:nvPr/>
          </p:nvSpPr>
          <p:spPr>
            <a:xfrm>
              <a:off x="7192380" y="3830891"/>
              <a:ext cx="503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否</a:t>
              </a:r>
            </a:p>
          </p:txBody>
        </p:sp>
        <p:sp>
          <p:nvSpPr>
            <p:cNvPr id="19" name="流程图: 数据 18">
              <a:extLst>
                <a:ext uri="{FF2B5EF4-FFF2-40B4-BE49-F238E27FC236}">
                  <a16:creationId xmlns:a16="http://schemas.microsoft.com/office/drawing/2014/main" id="{2E9E9E14-1C46-40B6-6C5E-2461ABA047D9}"/>
                </a:ext>
              </a:extLst>
            </p:cNvPr>
            <p:cNvSpPr/>
            <p:nvPr/>
          </p:nvSpPr>
          <p:spPr>
            <a:xfrm>
              <a:off x="4249625" y="6368848"/>
              <a:ext cx="2086991" cy="502920"/>
            </a:xfrm>
            <a:prstGeom prst="flowChartInputOutp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</a:rPr>
                <a:t>输入</a:t>
              </a:r>
              <a:r>
                <a:rPr lang="en-US" altLang="zh-CN" dirty="0">
                  <a:solidFill>
                    <a:schemeClr val="tx1"/>
                  </a:solidFill>
                </a:rPr>
                <a:t>/</a:t>
              </a:r>
              <a:r>
                <a:rPr lang="zh-CN" altLang="en-US" dirty="0">
                  <a:solidFill>
                    <a:schemeClr val="tx1"/>
                  </a:solidFill>
                </a:rPr>
                <a:t>输出</a:t>
              </a:r>
            </a:p>
          </p:txBody>
        </p:sp>
        <p:sp>
          <p:nvSpPr>
            <p:cNvPr id="20" name="流程图: 数据 19">
              <a:extLst>
                <a:ext uri="{FF2B5EF4-FFF2-40B4-BE49-F238E27FC236}">
                  <a16:creationId xmlns:a16="http://schemas.microsoft.com/office/drawing/2014/main" id="{2EEFE522-21AC-B43B-C899-AEFE20B742F9}"/>
                </a:ext>
              </a:extLst>
            </p:cNvPr>
            <p:cNvSpPr/>
            <p:nvPr/>
          </p:nvSpPr>
          <p:spPr>
            <a:xfrm>
              <a:off x="7195067" y="6374829"/>
              <a:ext cx="2086991" cy="502920"/>
            </a:xfrm>
            <a:prstGeom prst="flowChartInputOutpu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</a:rPr>
                <a:t>输入</a:t>
              </a:r>
              <a:r>
                <a:rPr lang="en-US" altLang="zh-CN" dirty="0">
                  <a:solidFill>
                    <a:schemeClr val="tx1"/>
                  </a:solidFill>
                </a:rPr>
                <a:t>/</a:t>
              </a:r>
              <a:r>
                <a:rPr lang="zh-CN" altLang="en-US" dirty="0">
                  <a:solidFill>
                    <a:schemeClr val="tx1"/>
                  </a:solidFill>
                </a:rPr>
                <a:t>输出</a:t>
              </a:r>
            </a:p>
          </p:txBody>
        </p:sp>
      </p:grp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126A46EB-09C4-0A83-BD53-824FCE34018A}"/>
              </a:ext>
            </a:extLst>
          </p:cNvPr>
          <p:cNvCxnSpPr>
            <a:cxnSpLocks/>
            <a:stCxn id="7" idx="2"/>
            <a:endCxn id="19" idx="0"/>
          </p:cNvCxnSpPr>
          <p:nvPr/>
        </p:nvCxnSpPr>
        <p:spPr>
          <a:xfrm flipH="1">
            <a:off x="5103788" y="4547620"/>
            <a:ext cx="24023" cy="556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D4D732F6-A29F-27F5-F5CA-EFC598BF1730}"/>
              </a:ext>
            </a:extLst>
          </p:cNvPr>
          <p:cNvCxnSpPr>
            <a:cxnSpLocks/>
            <a:stCxn id="14" idx="2"/>
            <a:endCxn id="20" idx="1"/>
          </p:cNvCxnSpPr>
          <p:nvPr/>
        </p:nvCxnSpPr>
        <p:spPr>
          <a:xfrm>
            <a:off x="7808258" y="4547620"/>
            <a:ext cx="32273" cy="562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矩形: 圆角 36">
            <a:extLst>
              <a:ext uri="{FF2B5EF4-FFF2-40B4-BE49-F238E27FC236}">
                <a16:creationId xmlns:a16="http://schemas.microsoft.com/office/drawing/2014/main" id="{373D2EAC-0F0A-CA4E-58E8-87E0D67491B5}"/>
              </a:ext>
            </a:extLst>
          </p:cNvPr>
          <p:cNvSpPr/>
          <p:nvPr/>
        </p:nvSpPr>
        <p:spPr>
          <a:xfrm>
            <a:off x="5679844" y="6061373"/>
            <a:ext cx="1140311" cy="57015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起止框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5074AAFF-71FB-C755-4A93-8C22A1D2A9AF}"/>
              </a:ext>
            </a:extLst>
          </p:cNvPr>
          <p:cNvCxnSpPr>
            <a:stCxn id="19" idx="5"/>
            <a:endCxn id="20" idx="2"/>
          </p:cNvCxnSpPr>
          <p:nvPr/>
        </p:nvCxnSpPr>
        <p:spPr>
          <a:xfrm>
            <a:off x="5729885" y="5355613"/>
            <a:ext cx="1275849" cy="59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65A144D3-E9DC-6B7A-2B50-00CA123B64EB}"/>
              </a:ext>
            </a:extLst>
          </p:cNvPr>
          <p:cNvCxnSpPr>
            <a:endCxn id="37" idx="0"/>
          </p:cNvCxnSpPr>
          <p:nvPr/>
        </p:nvCxnSpPr>
        <p:spPr>
          <a:xfrm>
            <a:off x="6249999" y="5355613"/>
            <a:ext cx="1" cy="705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67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先讲比较的符号 和 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x &lt; y: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print("x is less than y")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x &gt; y: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print("x is greater than y")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if x == y: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print("x is equal to y")</a:t>
            </a:r>
          </a:p>
          <a:p>
            <a:pPr marL="0" indent="0">
              <a:buNone/>
            </a:pPr>
            <a:endParaRPr lang="en-US" altLang="zh-CN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6CCAFEB-0776-30A8-3740-4600A43D5F37}"/>
              </a:ext>
            </a:extLst>
          </p:cNvPr>
          <p:cNvSpPr/>
          <p:nvPr/>
        </p:nvSpPr>
        <p:spPr>
          <a:xfrm>
            <a:off x="7358231" y="1684625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70269A31-ADE1-916F-49EB-17823ACED6A8}"/>
              </a:ext>
            </a:extLst>
          </p:cNvPr>
          <p:cNvSpPr/>
          <p:nvPr/>
        </p:nvSpPr>
        <p:spPr>
          <a:xfrm>
            <a:off x="7299063" y="2642111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01D11225-1E73-921E-9118-90C736626504}"/>
              </a:ext>
            </a:extLst>
          </p:cNvPr>
          <p:cNvSpPr/>
          <p:nvPr/>
        </p:nvSpPr>
        <p:spPr>
          <a:xfrm>
            <a:off x="7299063" y="3818802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9" name="菱形 8">
            <a:extLst>
              <a:ext uri="{FF2B5EF4-FFF2-40B4-BE49-F238E27FC236}">
                <a16:creationId xmlns:a16="http://schemas.microsoft.com/office/drawing/2014/main" id="{0A401A75-1A40-B977-C454-662C3A760577}"/>
              </a:ext>
            </a:extLst>
          </p:cNvPr>
          <p:cNvSpPr/>
          <p:nvPr/>
        </p:nvSpPr>
        <p:spPr>
          <a:xfrm>
            <a:off x="7299063" y="4993210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1B45F7E-8045-D66E-357F-1983C11030EF}"/>
              </a:ext>
            </a:extLst>
          </p:cNvPr>
          <p:cNvSpPr/>
          <p:nvPr/>
        </p:nvSpPr>
        <p:spPr>
          <a:xfrm>
            <a:off x="9456189" y="2761651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2764464-E117-184F-EF70-22E613FC06D7}"/>
              </a:ext>
            </a:extLst>
          </p:cNvPr>
          <p:cNvSpPr/>
          <p:nvPr/>
        </p:nvSpPr>
        <p:spPr>
          <a:xfrm>
            <a:off x="9450811" y="3892898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98FFC482-35F4-9AF0-90BF-B3A7ED4CE6E9}"/>
              </a:ext>
            </a:extLst>
          </p:cNvPr>
          <p:cNvSpPr/>
          <p:nvPr/>
        </p:nvSpPr>
        <p:spPr>
          <a:xfrm>
            <a:off x="9450811" y="5101171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4143A576-3A22-8A88-4356-DD1337FAE4D3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8019826" y="2327271"/>
            <a:ext cx="0" cy="31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3761D9DE-579E-DD14-ACC7-C0EABC42DD14}"/>
              </a:ext>
            </a:extLst>
          </p:cNvPr>
          <p:cNvCxnSpPr/>
          <p:nvPr/>
        </p:nvCxnSpPr>
        <p:spPr>
          <a:xfrm>
            <a:off x="8016239" y="3524238"/>
            <a:ext cx="0" cy="31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35AA7CEE-68FA-5E6C-B8BE-97AD1108E618}"/>
              </a:ext>
            </a:extLst>
          </p:cNvPr>
          <p:cNvCxnSpPr/>
          <p:nvPr/>
        </p:nvCxnSpPr>
        <p:spPr>
          <a:xfrm>
            <a:off x="8016239" y="4678370"/>
            <a:ext cx="0" cy="31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0632FE9D-5C5E-CC91-C91E-D7BF2EB84CF9}"/>
              </a:ext>
            </a:extLst>
          </p:cNvPr>
          <p:cNvCxnSpPr>
            <a:stCxn id="6" idx="3"/>
          </p:cNvCxnSpPr>
          <p:nvPr/>
        </p:nvCxnSpPr>
        <p:spPr>
          <a:xfrm flipV="1">
            <a:off x="8740588" y="3082974"/>
            <a:ext cx="715601" cy="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A0322BC8-DDD7-EA1E-B8F9-96ED8C1B9008}"/>
              </a:ext>
            </a:extLst>
          </p:cNvPr>
          <p:cNvCxnSpPr/>
          <p:nvPr/>
        </p:nvCxnSpPr>
        <p:spPr>
          <a:xfrm flipV="1">
            <a:off x="8735210" y="4259664"/>
            <a:ext cx="715601" cy="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1F3CB5F6-C868-764F-76ED-A6441759A158}"/>
              </a:ext>
            </a:extLst>
          </p:cNvPr>
          <p:cNvCxnSpPr/>
          <p:nvPr/>
        </p:nvCxnSpPr>
        <p:spPr>
          <a:xfrm flipV="1">
            <a:off x="8713584" y="5422494"/>
            <a:ext cx="715601" cy="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0BB3EB3A-9350-65D6-592D-C34327E69F09}"/>
              </a:ext>
            </a:extLst>
          </p:cNvPr>
          <p:cNvSpPr txBox="1"/>
          <p:nvPr/>
        </p:nvSpPr>
        <p:spPr>
          <a:xfrm>
            <a:off x="8735210" y="2774352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C8A3C0E-BC09-CA2F-3C7A-6CFF2A959D98}"/>
              </a:ext>
            </a:extLst>
          </p:cNvPr>
          <p:cNvSpPr txBox="1"/>
          <p:nvPr/>
        </p:nvSpPr>
        <p:spPr>
          <a:xfrm>
            <a:off x="8751236" y="3969924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E56FFD2-3F0C-F1E6-F788-126D5EDFE8F6}"/>
              </a:ext>
            </a:extLst>
          </p:cNvPr>
          <p:cNvSpPr txBox="1"/>
          <p:nvPr/>
        </p:nvSpPr>
        <p:spPr>
          <a:xfrm>
            <a:off x="8735210" y="5124059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817619" y="2658121"/>
            <a:ext cx="474150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b="0" dirty="0"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effectLst/>
                <a:latin typeface="Consolas" panose="020B0609020204030204" pitchFamily="49" charset="0"/>
              </a:rPr>
              <a:t>if x &lt; y: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less than y")</a:t>
            </a:r>
          </a:p>
          <a:p>
            <a:r>
              <a:rPr lang="en-US" altLang="zh-CN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x &gt; y: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greater than y")</a:t>
            </a:r>
          </a:p>
          <a:p>
            <a:r>
              <a:rPr lang="en-US" altLang="zh-CN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x == y: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equal to y")</a:t>
            </a: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5947E7F0-D86E-3F9E-4C8B-67B4FC59F1E1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flipH="1">
            <a:off x="10356952" y="3530434"/>
            <a:ext cx="1" cy="420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089F688C-F483-5A1C-FB4E-619F5C976937}"/>
              </a:ext>
            </a:extLst>
          </p:cNvPr>
          <p:cNvSpPr/>
          <p:nvPr/>
        </p:nvSpPr>
        <p:spPr>
          <a:xfrm>
            <a:off x="5413488" y="1691023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sp>
        <p:nvSpPr>
          <p:cNvPr id="4" name="菱形 3">
            <a:extLst>
              <a:ext uri="{FF2B5EF4-FFF2-40B4-BE49-F238E27FC236}">
                <a16:creationId xmlns:a16="http://schemas.microsoft.com/office/drawing/2014/main" id="{CAF496A0-A8D5-2FA0-29D4-CCAAD430C249}"/>
              </a:ext>
            </a:extLst>
          </p:cNvPr>
          <p:cNvSpPr/>
          <p:nvPr/>
        </p:nvSpPr>
        <p:spPr>
          <a:xfrm>
            <a:off x="5354320" y="2648509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03C89ADE-57B4-8444-E1DC-2F681ECD2FBC}"/>
              </a:ext>
            </a:extLst>
          </p:cNvPr>
          <p:cNvSpPr/>
          <p:nvPr/>
        </p:nvSpPr>
        <p:spPr>
          <a:xfrm>
            <a:off x="9636190" y="2648307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5D0C0122-1398-BB2D-1413-D0AD42475BD6}"/>
              </a:ext>
            </a:extLst>
          </p:cNvPr>
          <p:cNvSpPr/>
          <p:nvPr/>
        </p:nvSpPr>
        <p:spPr>
          <a:xfrm>
            <a:off x="7543609" y="3937909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7BFBE798-69DC-25E4-DCCC-8962B99AD03B}"/>
              </a:ext>
            </a:extLst>
          </p:cNvPr>
          <p:cNvCxnSpPr>
            <a:stCxn id="2" idx="2"/>
            <a:endCxn id="4" idx="0"/>
          </p:cNvCxnSpPr>
          <p:nvPr/>
        </p:nvCxnSpPr>
        <p:spPr>
          <a:xfrm>
            <a:off x="6075083" y="2333669"/>
            <a:ext cx="0" cy="31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7E75D253-C781-C736-C66A-6035A4430846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6071496" y="3530636"/>
            <a:ext cx="3587" cy="413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EB18F6FC-74F1-8851-5957-1B6B8FC77BEE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8205204" y="3530636"/>
            <a:ext cx="0" cy="407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17EDD3B0-3296-4610-E79F-8EE224192B05}"/>
              </a:ext>
            </a:extLst>
          </p:cNvPr>
          <p:cNvCxnSpPr>
            <a:stCxn id="4" idx="3"/>
          </p:cNvCxnSpPr>
          <p:nvPr/>
        </p:nvCxnSpPr>
        <p:spPr>
          <a:xfrm flipV="1">
            <a:off x="6795845" y="3089372"/>
            <a:ext cx="715601" cy="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A29906F6-988B-F65E-48C4-0FDD84D7A6C7}"/>
              </a:ext>
            </a:extLst>
          </p:cNvPr>
          <p:cNvSpPr/>
          <p:nvPr/>
        </p:nvSpPr>
        <p:spPr>
          <a:xfrm>
            <a:off x="5413488" y="3943799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34D1025-B12E-0C9A-5D01-7A344F1BC3AF}"/>
              </a:ext>
            </a:extLst>
          </p:cNvPr>
          <p:cNvSpPr txBox="1"/>
          <p:nvPr/>
        </p:nvSpPr>
        <p:spPr>
          <a:xfrm>
            <a:off x="5467764" y="3498363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42A3674A-71E1-A0F1-FE74-B35934F3650A}"/>
              </a:ext>
            </a:extLst>
          </p:cNvPr>
          <p:cNvSpPr/>
          <p:nvPr/>
        </p:nvSpPr>
        <p:spPr>
          <a:xfrm>
            <a:off x="7484442" y="2648509"/>
            <a:ext cx="1441525" cy="88212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test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20578BD-2F0A-1346-5FA9-BB4CFD08E910}"/>
              </a:ext>
            </a:extLst>
          </p:cNvPr>
          <p:cNvSpPr/>
          <p:nvPr/>
        </p:nvSpPr>
        <p:spPr>
          <a:xfrm>
            <a:off x="9695357" y="3950782"/>
            <a:ext cx="1323190" cy="642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code</a:t>
            </a:r>
            <a:endParaRPr lang="zh-CN" altLang="en-US" dirty="0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8D095C76-D974-3C2E-51E8-33F708CD209E}"/>
              </a:ext>
            </a:extLst>
          </p:cNvPr>
          <p:cNvCxnSpPr/>
          <p:nvPr/>
        </p:nvCxnSpPr>
        <p:spPr>
          <a:xfrm flipV="1">
            <a:off x="8920589" y="3089371"/>
            <a:ext cx="715601" cy="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B7C3C802-B8EB-29DD-8004-EF1AD0B5CD03}"/>
              </a:ext>
            </a:extLst>
          </p:cNvPr>
          <p:cNvSpPr txBox="1"/>
          <p:nvPr/>
        </p:nvSpPr>
        <p:spPr>
          <a:xfrm>
            <a:off x="8936615" y="2799631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False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422963C-650F-9335-C8AA-BE9CCB386ECE}"/>
              </a:ext>
            </a:extLst>
          </p:cNvPr>
          <p:cNvSpPr txBox="1"/>
          <p:nvPr/>
        </p:nvSpPr>
        <p:spPr>
          <a:xfrm>
            <a:off x="6808205" y="2799631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False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96373" y="633455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/>
              <a:t>elif</a:t>
            </a:r>
            <a:endParaRPr lang="zh-CN" altLang="en-US" sz="3200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54D44EDB-D408-31B7-AD53-94801D785E14}"/>
              </a:ext>
            </a:extLst>
          </p:cNvPr>
          <p:cNvSpPr txBox="1"/>
          <p:nvPr/>
        </p:nvSpPr>
        <p:spPr>
          <a:xfrm>
            <a:off x="7689248" y="3549606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6A75D4D8-1095-770E-D524-59B663979F22}"/>
              </a:ext>
            </a:extLst>
          </p:cNvPr>
          <p:cNvSpPr txBox="1"/>
          <p:nvPr/>
        </p:nvSpPr>
        <p:spPr>
          <a:xfrm>
            <a:off x="9818469" y="3563526"/>
            <a:ext cx="89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True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5404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663556" y="2341039"/>
            <a:ext cx="474150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sz="2000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sz="2000" b="0" dirty="0"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effectLst/>
                <a:latin typeface="Consolas" panose="020B0609020204030204" pitchFamily="49" charset="0"/>
              </a:rPr>
              <a:t>if x &lt; y:</a:t>
            </a:r>
          </a:p>
          <a:p>
            <a:r>
              <a:rPr lang="en-US" altLang="zh-CN" sz="2000" b="0" dirty="0">
                <a:effectLst/>
                <a:latin typeface="Consolas" panose="020B0609020204030204" pitchFamily="49" charset="0"/>
              </a:rPr>
              <a:t>    print("x is less than y")</a:t>
            </a:r>
          </a:p>
          <a:p>
            <a:r>
              <a:rPr lang="en-US" altLang="zh-CN" sz="20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000" b="0" dirty="0">
                <a:effectLst/>
                <a:latin typeface="Consolas" panose="020B0609020204030204" pitchFamily="49" charset="0"/>
              </a:rPr>
              <a:t> x &gt; y:</a:t>
            </a:r>
          </a:p>
          <a:p>
            <a:r>
              <a:rPr lang="en-US" altLang="zh-CN" sz="2000" b="0" dirty="0">
                <a:effectLst/>
                <a:latin typeface="Consolas" panose="020B0609020204030204" pitchFamily="49" charset="0"/>
              </a:rPr>
              <a:t>    print("x is greater than y")</a:t>
            </a:r>
          </a:p>
          <a:p>
            <a:r>
              <a:rPr lang="en-US" altLang="zh-CN" sz="2000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sz="2000" b="0" dirty="0">
                <a:effectLst/>
                <a:latin typeface="Consolas" panose="020B0609020204030204" pitchFamily="49" charset="0"/>
              </a:rPr>
              <a:t> x == y:</a:t>
            </a:r>
          </a:p>
          <a:p>
            <a:r>
              <a:rPr lang="en-US" altLang="zh-CN" sz="2000" b="0" dirty="0">
                <a:effectLst/>
                <a:latin typeface="Consolas" panose="020B0609020204030204" pitchFamily="49" charset="0"/>
              </a:rPr>
              <a:t>    print("x is equal to y")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96373" y="633455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/>
              <a:t>elif</a:t>
            </a:r>
            <a:endParaRPr lang="zh-CN" altLang="en-US" sz="3200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C7685B10-6BF3-0C14-99C6-F55CB08E2FA5}"/>
              </a:ext>
            </a:extLst>
          </p:cNvPr>
          <p:cNvGrpSpPr/>
          <p:nvPr/>
        </p:nvGrpSpPr>
        <p:grpSpPr>
          <a:xfrm>
            <a:off x="5650986" y="2341039"/>
            <a:ext cx="5723395" cy="2902405"/>
            <a:chOff x="5354320" y="1691023"/>
            <a:chExt cx="5723395" cy="2902405"/>
          </a:xfrm>
        </p:grpSpPr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5947E7F0-D86E-3F9E-4C8B-67B4FC59F1E1}"/>
                </a:ext>
              </a:extLst>
            </p:cNvPr>
            <p:cNvCxnSpPr>
              <a:cxnSpLocks/>
              <a:stCxn id="7" idx="2"/>
              <a:endCxn id="10" idx="0"/>
            </p:cNvCxnSpPr>
            <p:nvPr/>
          </p:nvCxnSpPr>
          <p:spPr>
            <a:xfrm flipH="1">
              <a:off x="10356952" y="3530434"/>
              <a:ext cx="1" cy="4203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089F688C-F483-5A1C-FB4E-619F5C976937}"/>
                </a:ext>
              </a:extLst>
            </p:cNvPr>
            <p:cNvSpPr/>
            <p:nvPr/>
          </p:nvSpPr>
          <p:spPr>
            <a:xfrm>
              <a:off x="5413488" y="1691023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sp>
          <p:nvSpPr>
            <p:cNvPr id="4" name="菱形 3">
              <a:extLst>
                <a:ext uri="{FF2B5EF4-FFF2-40B4-BE49-F238E27FC236}">
                  <a16:creationId xmlns:a16="http://schemas.microsoft.com/office/drawing/2014/main" id="{CAF496A0-A8D5-2FA0-29D4-CCAAD430C249}"/>
                </a:ext>
              </a:extLst>
            </p:cNvPr>
            <p:cNvSpPr/>
            <p:nvPr/>
          </p:nvSpPr>
          <p:spPr>
            <a:xfrm>
              <a:off x="5354320" y="2648509"/>
              <a:ext cx="1441525" cy="882127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test</a:t>
              </a:r>
              <a:endParaRPr lang="zh-CN" altLang="en-US" dirty="0"/>
            </a:p>
          </p:txBody>
        </p:sp>
        <p:sp>
          <p:nvSpPr>
            <p:cNvPr id="7" name="菱形 6">
              <a:extLst>
                <a:ext uri="{FF2B5EF4-FFF2-40B4-BE49-F238E27FC236}">
                  <a16:creationId xmlns:a16="http://schemas.microsoft.com/office/drawing/2014/main" id="{03C89ADE-57B4-8444-E1DC-2F681ECD2FBC}"/>
                </a:ext>
              </a:extLst>
            </p:cNvPr>
            <p:cNvSpPr/>
            <p:nvPr/>
          </p:nvSpPr>
          <p:spPr>
            <a:xfrm>
              <a:off x="9636190" y="2648307"/>
              <a:ext cx="1441525" cy="882127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test</a:t>
              </a:r>
              <a:endParaRPr lang="zh-CN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5D0C0122-1398-BB2D-1413-D0AD42475BD6}"/>
                </a:ext>
              </a:extLst>
            </p:cNvPr>
            <p:cNvSpPr/>
            <p:nvPr/>
          </p:nvSpPr>
          <p:spPr>
            <a:xfrm>
              <a:off x="7543609" y="3937909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7BFBE798-69DC-25E4-DCCC-8962B99AD03B}"/>
                </a:ext>
              </a:extLst>
            </p:cNvPr>
            <p:cNvCxnSpPr>
              <a:stCxn id="2" idx="2"/>
              <a:endCxn id="4" idx="0"/>
            </p:cNvCxnSpPr>
            <p:nvPr/>
          </p:nvCxnSpPr>
          <p:spPr>
            <a:xfrm>
              <a:off x="6075083" y="2333669"/>
              <a:ext cx="0" cy="3148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7E75D253-C781-C736-C66A-6035A4430846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6071496" y="3530636"/>
              <a:ext cx="3587" cy="4131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EB18F6FC-74F1-8851-5957-1B6B8FC77BEE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8205204" y="3530636"/>
              <a:ext cx="0" cy="4072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17EDD3B0-3296-4610-E79F-8EE224192B05}"/>
                </a:ext>
              </a:extLst>
            </p:cNvPr>
            <p:cNvCxnSpPr>
              <a:stCxn id="4" idx="3"/>
            </p:cNvCxnSpPr>
            <p:nvPr/>
          </p:nvCxnSpPr>
          <p:spPr>
            <a:xfrm flipV="1">
              <a:off x="6795845" y="3089372"/>
              <a:ext cx="715601" cy="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29906F6-988B-F65E-48C4-0FDD84D7A6C7}"/>
                </a:ext>
              </a:extLst>
            </p:cNvPr>
            <p:cNvSpPr/>
            <p:nvPr/>
          </p:nvSpPr>
          <p:spPr>
            <a:xfrm>
              <a:off x="5413488" y="3943799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A34D1025-B12E-0C9A-5D01-7A344F1BC3AF}"/>
                </a:ext>
              </a:extLst>
            </p:cNvPr>
            <p:cNvSpPr txBox="1"/>
            <p:nvPr/>
          </p:nvSpPr>
          <p:spPr>
            <a:xfrm>
              <a:off x="5467764" y="3498363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True</a:t>
              </a:r>
              <a:endParaRPr lang="zh-CN" altLang="en-US" dirty="0"/>
            </a:p>
          </p:txBody>
        </p:sp>
        <p:sp>
          <p:nvSpPr>
            <p:cNvPr id="6" name="菱形 5">
              <a:extLst>
                <a:ext uri="{FF2B5EF4-FFF2-40B4-BE49-F238E27FC236}">
                  <a16:creationId xmlns:a16="http://schemas.microsoft.com/office/drawing/2014/main" id="{42A3674A-71E1-A0F1-FE74-B35934F3650A}"/>
                </a:ext>
              </a:extLst>
            </p:cNvPr>
            <p:cNvSpPr/>
            <p:nvPr/>
          </p:nvSpPr>
          <p:spPr>
            <a:xfrm>
              <a:off x="7484442" y="2648509"/>
              <a:ext cx="1441525" cy="882127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test</a:t>
              </a:r>
              <a:endParaRPr lang="zh-CN" altLang="en-US" dirty="0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920578BD-2F0A-1346-5FA9-BB4CFD08E910}"/>
                </a:ext>
              </a:extLst>
            </p:cNvPr>
            <p:cNvSpPr/>
            <p:nvPr/>
          </p:nvSpPr>
          <p:spPr>
            <a:xfrm>
              <a:off x="9695357" y="3950782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8D095C76-D974-3C2E-51E8-33F708CD209E}"/>
                </a:ext>
              </a:extLst>
            </p:cNvPr>
            <p:cNvCxnSpPr/>
            <p:nvPr/>
          </p:nvCxnSpPr>
          <p:spPr>
            <a:xfrm flipV="1">
              <a:off x="8920589" y="3089371"/>
              <a:ext cx="715601" cy="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B7C3C802-B8EB-29DD-8004-EF1AD0B5CD03}"/>
                </a:ext>
              </a:extLst>
            </p:cNvPr>
            <p:cNvSpPr txBox="1"/>
            <p:nvPr/>
          </p:nvSpPr>
          <p:spPr>
            <a:xfrm>
              <a:off x="8936615" y="2799631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False</a:t>
              </a:r>
              <a:endParaRPr lang="zh-CN" altLang="en-US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422963C-650F-9335-C8AA-BE9CCB386ECE}"/>
                </a:ext>
              </a:extLst>
            </p:cNvPr>
            <p:cNvSpPr txBox="1"/>
            <p:nvPr/>
          </p:nvSpPr>
          <p:spPr>
            <a:xfrm>
              <a:off x="6808205" y="2799631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False</a:t>
              </a:r>
              <a:endParaRPr lang="zh-CN" altLang="en-US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D44EDB-D408-31B7-AD53-94801D785E14}"/>
                </a:ext>
              </a:extLst>
            </p:cNvPr>
            <p:cNvSpPr txBox="1"/>
            <p:nvPr/>
          </p:nvSpPr>
          <p:spPr>
            <a:xfrm>
              <a:off x="7689248" y="3549606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True</a:t>
              </a:r>
              <a:endParaRPr lang="zh-CN" altLang="en-US" dirty="0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6A75D4D8-1095-770E-D524-59B663979F22}"/>
                </a:ext>
              </a:extLst>
            </p:cNvPr>
            <p:cNvSpPr txBox="1"/>
            <p:nvPr/>
          </p:nvSpPr>
          <p:spPr>
            <a:xfrm>
              <a:off x="9818469" y="3563526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True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21904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817619" y="2658121"/>
            <a:ext cx="474150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b="0" dirty="0"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effectLst/>
                <a:latin typeface="Consolas" panose="020B0609020204030204" pitchFamily="49" charset="0"/>
              </a:rPr>
              <a:t>if x &lt; y: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less than y")</a:t>
            </a:r>
          </a:p>
          <a:p>
            <a:r>
              <a:rPr lang="en-US" altLang="zh-CN" b="0" dirty="0" err="1">
                <a:effectLst/>
                <a:latin typeface="Consolas" panose="020B0609020204030204" pitchFamily="49" charset="0"/>
              </a:rPr>
              <a:t>elif</a:t>
            </a:r>
            <a:r>
              <a:rPr lang="en-US" altLang="zh-CN" b="0" dirty="0">
                <a:effectLst/>
                <a:latin typeface="Consolas" panose="020B0609020204030204" pitchFamily="49" charset="0"/>
              </a:rPr>
              <a:t> x &gt; y: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greater than y")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b="0" dirty="0">
                <a:effectLst/>
                <a:latin typeface="Consolas" panose="020B0609020204030204" pitchFamily="49" charset="0"/>
              </a:rPr>
              <a:t>    print("x is equal to y")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else</a:t>
            </a:r>
            <a:endParaRPr lang="zh-CN" altLang="en-US" sz="3200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B3CF3FA-3720-A36B-C716-4F0907AF006A}"/>
              </a:ext>
            </a:extLst>
          </p:cNvPr>
          <p:cNvGrpSpPr/>
          <p:nvPr/>
        </p:nvGrpSpPr>
        <p:grpSpPr>
          <a:xfrm>
            <a:off x="5559128" y="2348022"/>
            <a:ext cx="5615708" cy="2895422"/>
            <a:chOff x="5354320" y="1691023"/>
            <a:chExt cx="5615708" cy="2895422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089F688C-F483-5A1C-FB4E-619F5C976937}"/>
                </a:ext>
              </a:extLst>
            </p:cNvPr>
            <p:cNvSpPr/>
            <p:nvPr/>
          </p:nvSpPr>
          <p:spPr>
            <a:xfrm>
              <a:off x="5413488" y="1691023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sp>
          <p:nvSpPr>
            <p:cNvPr id="4" name="菱形 3">
              <a:extLst>
                <a:ext uri="{FF2B5EF4-FFF2-40B4-BE49-F238E27FC236}">
                  <a16:creationId xmlns:a16="http://schemas.microsoft.com/office/drawing/2014/main" id="{CAF496A0-A8D5-2FA0-29D4-CCAAD430C249}"/>
                </a:ext>
              </a:extLst>
            </p:cNvPr>
            <p:cNvSpPr/>
            <p:nvPr/>
          </p:nvSpPr>
          <p:spPr>
            <a:xfrm>
              <a:off x="5354320" y="2648509"/>
              <a:ext cx="1441525" cy="882127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test</a:t>
              </a:r>
              <a:endParaRPr lang="zh-CN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5D0C0122-1398-BB2D-1413-D0AD42475BD6}"/>
                </a:ext>
              </a:extLst>
            </p:cNvPr>
            <p:cNvSpPr/>
            <p:nvPr/>
          </p:nvSpPr>
          <p:spPr>
            <a:xfrm>
              <a:off x="7543609" y="3937909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7BFBE798-69DC-25E4-DCCC-8962B99AD03B}"/>
                </a:ext>
              </a:extLst>
            </p:cNvPr>
            <p:cNvCxnSpPr>
              <a:stCxn id="2" idx="2"/>
              <a:endCxn id="4" idx="0"/>
            </p:cNvCxnSpPr>
            <p:nvPr/>
          </p:nvCxnSpPr>
          <p:spPr>
            <a:xfrm>
              <a:off x="6075083" y="2333669"/>
              <a:ext cx="0" cy="3148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7E75D253-C781-C736-C66A-6035A4430846}"/>
                </a:ext>
              </a:extLst>
            </p:cNvPr>
            <p:cNvCxnSpPr>
              <a:cxnSpLocks/>
              <a:endCxn id="9" idx="0"/>
            </p:cNvCxnSpPr>
            <p:nvPr/>
          </p:nvCxnSpPr>
          <p:spPr>
            <a:xfrm>
              <a:off x="6071496" y="3530636"/>
              <a:ext cx="3587" cy="4131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EB18F6FC-74F1-8851-5957-1B6B8FC77BEE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8205204" y="3530636"/>
              <a:ext cx="0" cy="4072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17EDD3B0-3296-4610-E79F-8EE224192B05}"/>
                </a:ext>
              </a:extLst>
            </p:cNvPr>
            <p:cNvCxnSpPr>
              <a:stCxn id="4" idx="3"/>
            </p:cNvCxnSpPr>
            <p:nvPr/>
          </p:nvCxnSpPr>
          <p:spPr>
            <a:xfrm flipV="1">
              <a:off x="6795845" y="3089372"/>
              <a:ext cx="715601" cy="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A29906F6-988B-F65E-48C4-0FDD84D7A6C7}"/>
                </a:ext>
              </a:extLst>
            </p:cNvPr>
            <p:cNvSpPr/>
            <p:nvPr/>
          </p:nvSpPr>
          <p:spPr>
            <a:xfrm>
              <a:off x="5413488" y="3943799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A34D1025-B12E-0C9A-5D01-7A344F1BC3AF}"/>
                </a:ext>
              </a:extLst>
            </p:cNvPr>
            <p:cNvSpPr txBox="1"/>
            <p:nvPr/>
          </p:nvSpPr>
          <p:spPr>
            <a:xfrm>
              <a:off x="5467764" y="3498363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True</a:t>
              </a:r>
              <a:endParaRPr lang="zh-CN" altLang="en-US" dirty="0"/>
            </a:p>
          </p:txBody>
        </p:sp>
        <p:sp>
          <p:nvSpPr>
            <p:cNvPr id="6" name="菱形 5">
              <a:extLst>
                <a:ext uri="{FF2B5EF4-FFF2-40B4-BE49-F238E27FC236}">
                  <a16:creationId xmlns:a16="http://schemas.microsoft.com/office/drawing/2014/main" id="{42A3674A-71E1-A0F1-FE74-B35934F3650A}"/>
                </a:ext>
              </a:extLst>
            </p:cNvPr>
            <p:cNvSpPr/>
            <p:nvPr/>
          </p:nvSpPr>
          <p:spPr>
            <a:xfrm>
              <a:off x="7484442" y="2648509"/>
              <a:ext cx="1441525" cy="882127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test</a:t>
              </a:r>
              <a:endParaRPr lang="zh-CN" altLang="en-US" dirty="0"/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920578BD-2F0A-1346-5FA9-BB4CFD08E910}"/>
                </a:ext>
              </a:extLst>
            </p:cNvPr>
            <p:cNvSpPr/>
            <p:nvPr/>
          </p:nvSpPr>
          <p:spPr>
            <a:xfrm>
              <a:off x="9646838" y="2754017"/>
              <a:ext cx="1323190" cy="6426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code</a:t>
              </a:r>
              <a:endParaRPr lang="zh-CN" altLang="en-US" dirty="0"/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8D095C76-D974-3C2E-51E8-33F708CD209E}"/>
                </a:ext>
              </a:extLst>
            </p:cNvPr>
            <p:cNvCxnSpPr/>
            <p:nvPr/>
          </p:nvCxnSpPr>
          <p:spPr>
            <a:xfrm flipV="1">
              <a:off x="8920589" y="3089371"/>
              <a:ext cx="715601" cy="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B7C3C802-B8EB-29DD-8004-EF1AD0B5CD03}"/>
                </a:ext>
              </a:extLst>
            </p:cNvPr>
            <p:cNvSpPr txBox="1"/>
            <p:nvPr/>
          </p:nvSpPr>
          <p:spPr>
            <a:xfrm>
              <a:off x="8936615" y="2799631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False</a:t>
              </a:r>
              <a:endParaRPr lang="zh-CN" altLang="en-US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422963C-650F-9335-C8AA-BE9CCB386ECE}"/>
                </a:ext>
              </a:extLst>
            </p:cNvPr>
            <p:cNvSpPr txBox="1"/>
            <p:nvPr/>
          </p:nvSpPr>
          <p:spPr>
            <a:xfrm>
              <a:off x="6808205" y="2799631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False</a:t>
              </a:r>
              <a:endParaRPr lang="zh-CN" altLang="en-US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4D44EDB-D408-31B7-AD53-94801D785E14}"/>
                </a:ext>
              </a:extLst>
            </p:cNvPr>
            <p:cNvSpPr txBox="1"/>
            <p:nvPr/>
          </p:nvSpPr>
          <p:spPr>
            <a:xfrm>
              <a:off x="7689248" y="3549606"/>
              <a:ext cx="892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True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3220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818042"/>
            <a:ext cx="991851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# or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sz="2800" b="0" dirty="0"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effectLst/>
                <a:latin typeface="Consolas" panose="020B0609020204030204" pitchFamily="49" charset="0"/>
              </a:rPr>
              <a:t>if x &lt; y or x &lt; y: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not equal to y")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equal to y")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or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597384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818042"/>
            <a:ext cx="991851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# or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sz="2800" b="0" dirty="0"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effectLst/>
                <a:latin typeface="Consolas" panose="020B0609020204030204" pitchFamily="49" charset="0"/>
              </a:rPr>
              <a:t>if x &lt; y or x &lt; y: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not equal to y")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equal to y")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or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52836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平行四边形 39"/>
          <p:cNvSpPr/>
          <p:nvPr/>
        </p:nvSpPr>
        <p:spPr>
          <a:xfrm>
            <a:off x="760095" y="802005"/>
            <a:ext cx="124460" cy="198755"/>
          </a:xfrm>
          <a:prstGeom prst="parallelogram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887095" y="929005"/>
            <a:ext cx="124460" cy="198755"/>
          </a:xfrm>
          <a:prstGeom prst="parallelogram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平行四边形 59"/>
          <p:cNvSpPr/>
          <p:nvPr/>
        </p:nvSpPr>
        <p:spPr>
          <a:xfrm>
            <a:off x="889635" y="929005"/>
            <a:ext cx="124460" cy="198755"/>
          </a:xfrm>
          <a:prstGeom prst="parallelogram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6FE84DE-B20D-1A8D-523F-94727C58BB11}"/>
              </a:ext>
            </a:extLst>
          </p:cNvPr>
          <p:cNvSpPr txBox="1"/>
          <p:nvPr/>
        </p:nvSpPr>
        <p:spPr>
          <a:xfrm>
            <a:off x="760095" y="1818042"/>
            <a:ext cx="991851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br>
              <a:rPr lang="en-US" altLang="zh-CN" sz="2800" b="0" dirty="0"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effectLst/>
                <a:latin typeface="Consolas" panose="020B0609020204030204" pitchFamily="49" charset="0"/>
              </a:rPr>
              <a:t>if x != y: # </a:t>
            </a:r>
            <a:r>
              <a:rPr lang="zh-CN" altLang="en-US" sz="2800" b="0" dirty="0">
                <a:effectLst/>
                <a:latin typeface="Consolas" panose="020B0609020204030204" pitchFamily="49" charset="0"/>
              </a:rPr>
              <a:t>不等于</a:t>
            </a:r>
            <a:endParaRPr lang="en-US" altLang="zh-CN" sz="2800" b="0" dirty="0"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not equal to y")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else:</a:t>
            </a:r>
          </a:p>
          <a:p>
            <a:r>
              <a:rPr lang="en-US" altLang="zh-CN" sz="2800" b="0" dirty="0">
                <a:effectLst/>
                <a:latin typeface="Consolas" panose="020B0609020204030204" pitchFamily="49" charset="0"/>
              </a:rPr>
              <a:t>    print("x is equal to y")</a:t>
            </a:r>
          </a:p>
          <a:p>
            <a:r>
              <a:rPr lang="en-US" altLang="zh-CN" sz="2800" dirty="0">
                <a:latin typeface="Consolas" panose="020B0609020204030204" pitchFamily="49" charset="0"/>
              </a:rPr>
              <a:t># </a:t>
            </a:r>
            <a:r>
              <a:rPr lang="zh-CN" altLang="en-US" sz="2800" dirty="0">
                <a:latin typeface="Consolas" panose="020B0609020204030204" pitchFamily="49" charset="0"/>
              </a:rPr>
              <a:t>或者整体翻过来</a:t>
            </a:r>
            <a:endParaRPr lang="en-US" altLang="zh-CN" sz="2800" b="0" dirty="0">
              <a:effectLst/>
              <a:latin typeface="Consolas" panose="020B0609020204030204" pitchFamily="49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EF33EA9-8C14-18FF-EC4C-D6CE623EB4A3}"/>
              </a:ext>
            </a:extLst>
          </p:cNvPr>
          <p:cNvSpPr txBox="1"/>
          <p:nvPr/>
        </p:nvSpPr>
        <p:spPr>
          <a:xfrm>
            <a:off x="1205009" y="735994"/>
            <a:ext cx="4262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精简代码</a:t>
            </a:r>
          </a:p>
        </p:txBody>
      </p:sp>
    </p:spTree>
    <p:extLst>
      <p:ext uri="{BB962C8B-B14F-4D97-AF65-F5344CB8AC3E}">
        <p14:creationId xmlns:p14="http://schemas.microsoft.com/office/powerpoint/2010/main" val="618575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3510</Words>
  <Application>Microsoft Office PowerPoint</Application>
  <PresentationFormat>宽屏</PresentationFormat>
  <Paragraphs>272</Paragraphs>
  <Slides>19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流程图</vt:lpstr>
      <vt:lpstr>if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160</cp:revision>
  <dcterms:created xsi:type="dcterms:W3CDTF">2015-05-05T08:02:00Z</dcterms:created>
  <dcterms:modified xsi:type="dcterms:W3CDTF">2023-02-23T13:46:06Z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